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2" r:id="rId3"/>
    <p:sldId id="1022" r:id="rId4"/>
    <p:sldId id="261" r:id="rId5"/>
    <p:sldId id="1019" r:id="rId6"/>
    <p:sldId id="279" r:id="rId7"/>
    <p:sldId id="262" r:id="rId8"/>
    <p:sldId id="274" r:id="rId9"/>
    <p:sldId id="260" r:id="rId10"/>
    <p:sldId id="275" r:id="rId11"/>
    <p:sldId id="276" r:id="rId12"/>
    <p:sldId id="258" r:id="rId13"/>
    <p:sldId id="280" r:id="rId14"/>
    <p:sldId id="272" r:id="rId15"/>
    <p:sldId id="1020" r:id="rId16"/>
    <p:sldId id="1027" r:id="rId17"/>
    <p:sldId id="263" r:id="rId18"/>
    <p:sldId id="264" r:id="rId19"/>
    <p:sldId id="1026" r:id="rId20"/>
    <p:sldId id="259" r:id="rId21"/>
    <p:sldId id="1024" r:id="rId22"/>
    <p:sldId id="1021" r:id="rId23"/>
    <p:sldId id="1023" r:id="rId24"/>
    <p:sldId id="1010" r:id="rId25"/>
    <p:sldId id="1011" r:id="rId26"/>
    <p:sldId id="1012" r:id="rId27"/>
    <p:sldId id="1013" r:id="rId28"/>
    <p:sldId id="102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42"/>
    <p:restoredTop sz="96327"/>
  </p:normalViewPr>
  <p:slideViewPr>
    <p:cSldViewPr snapToGrid="0">
      <p:cViewPr varScale="1">
        <p:scale>
          <a:sx n="197" d="100"/>
          <a:sy n="197" d="100"/>
        </p:scale>
        <p:origin x="216" y="1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0762A-5A19-AF4C-9BE7-B430F81C59C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56F83-03BB-454F-8A5C-C9C8B175E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22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4B19-2741-94F0-E67C-7D64AC7B5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AD28-DACA-73BF-3D9A-8BB035A17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FD63-4924-0CB7-F5FC-9C10F255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D2E-73C3-5545-B735-D88711364EC0}" type="datetime1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61A-D992-DB34-E2ED-C8482CF6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C388B-2F89-3D45-5CE1-F1BBF6C4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3569-E8FA-71B1-1907-635A924C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059C-AE49-251C-C7BF-ACD42461B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498EA-3C8F-4ACC-E44F-0275273F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E1AE-3F36-184F-920D-73102EEF97FB}" type="datetime1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43B6D-AD8B-2B07-2FE8-DBC33B4B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09579-476D-F666-45D8-9E2EC022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FB3D7-A9BD-34CE-88B7-3737B333F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802F1-3293-FF1F-1C26-B836B92DC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98C75-ADDF-A27E-2BC3-5BFE4C0B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F94D-F189-924B-AABB-80103CBF0C5D}" type="datetime1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1B8A-BFB1-613A-9CD7-7256ED619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02A9F-5DD9-761A-CBA3-6D7D1F29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30EB-E045-4365-2B2D-1B3D27CF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4C04-43FB-5CD5-2474-7318AC062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CF2DF-780B-14BF-E904-DC837CED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0241-95AF-5749-8B86-3E0FFFE0A5CE}" type="datetime1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450B-45FB-033C-D473-3CBB8403E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8C95-28BC-2684-F45B-D5252D26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7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9FB1-64D4-FBF0-05E6-A53039F8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1D4C7-4D8A-2E67-6A96-7EE7C573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81549-4615-105F-B2F4-C0DC9DAB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E043E-9D9C-F54C-A4FB-A98070C04526}" type="datetime1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BDA1-843F-5425-5F6A-37A606D4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49347-69A3-A66C-DB9C-23A6E167D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2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ECE2-0F3E-4950-A0B9-DC6D7B05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3DFA-E94E-4C17-9EB1-EA01EDD99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1C248-393A-2B81-8F14-7AA437F2F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59CE3-0570-4472-C74A-E23AC520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D07BB-B74B-DC4C-92DE-A88271471748}" type="datetime1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F7517-AD4C-ED02-7BF2-9C7A6E08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E4D4B-8DEA-5064-8896-03AEE46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9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16B9-D91F-A99C-BF9B-2FEFF6C3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EB50-607A-CE31-14C4-2B015D351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5B498-5042-D4C6-95D8-F424CD9AF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D7A31-EB1A-9ED2-3E33-1D2B97871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6D945-D2E3-4B9C-A35F-A4CF508A9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10EB3-EDFD-2198-264D-A9D7C667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0D26-B995-124F-8298-F38244162B71}" type="datetime1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B6805-B8B6-3D73-0D78-9CA4F9B6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5448C-040D-37B2-96DD-411BC4AE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5DA3-6592-4552-926A-BD6B482E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F7559-3386-7B28-C0C8-CF31E08B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351C3-94EB-3E4F-9688-C172C5E41E42}" type="datetime1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4D2D0-24C3-43FF-76DE-AE35BC67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23013-A38D-FAFD-662F-86F56408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4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2A5B7-6386-CA4B-28A9-959044DE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8E62-0765-5A49-9C0B-3A96F5077611}" type="datetime1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16581-036A-1923-44AE-1ED24366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F972B-EA0D-E597-002E-FC913962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7478-7A9C-964A-A806-5B3A7F4F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33BF-CA05-D7A4-963E-0D324E894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549F5-4ED6-0DE1-0061-69A14FBD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ABCAB-8066-47F2-0773-DA42C4D1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C17D-A558-2A46-936C-F3A46B1F926E}" type="datetime1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1B1BE-64EC-CDD5-25D8-AEBD8C47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C2CAD-0C88-42D2-4C48-5329E86D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7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A6EE-D14C-51CE-2126-BE928DCA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3A273-54AB-62FE-98E9-5913D15E6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725D0-5648-98A4-C1BE-84AA03C26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70F5B-A857-07C9-30AC-A2D1977C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C394-12DF-1D46-B0A6-97D683A4D671}" type="datetime1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A1673-1254-DC42-D112-C859ACA2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BB705-FC23-CCEC-1542-42A6DF14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2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67982-15C3-3148-38CD-F971672C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4A178-3F12-F504-4C7A-16889B521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1FB7-2B2D-0099-1B99-304A4DF94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B582-BC99-9343-AA55-4E3356ED4730}" type="datetime1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E034C-1FAE-8258-4EA9-732A0F4FD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5E722-5632-6ADA-F8FD-546E6F33F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2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8a35a8fa182d61b490c1b2dc87d56e40d01a4fdd" TargetMode="External"/><Relationship Id="rId13" Type="http://schemas.openxmlformats.org/officeDocument/2006/relationships/hyperlink" Target="https://www.semanticscholar.org/paper/02fde8bfd9259a4f53316579eb0bf97213559e5c" TargetMode="External"/><Relationship Id="rId18" Type="http://schemas.openxmlformats.org/officeDocument/2006/relationships/hyperlink" Target="https://www.semanticscholar.org/paper/6260e0e330d4f913d8c4dda7aa42043c05b07a6d" TargetMode="External"/><Relationship Id="rId3" Type="http://schemas.openxmlformats.org/officeDocument/2006/relationships/hyperlink" Target="https://www.semanticscholar.org/paper/bb15f3727f827a3cb88b5d3ca48415c09b40a88f" TargetMode="External"/><Relationship Id="rId7" Type="http://schemas.openxmlformats.org/officeDocument/2006/relationships/hyperlink" Target="https://www.semanticscholar.org/paper/9a4dfe28c7da2e5e709d97528e68177a7eb616d8" TargetMode="External"/><Relationship Id="rId12" Type="http://schemas.openxmlformats.org/officeDocument/2006/relationships/hyperlink" Target="https://www.semanticscholar.org/paper/399e7d8129c60818ee208f236c8dda17e876d21f" TargetMode="External"/><Relationship Id="rId17" Type="http://schemas.openxmlformats.org/officeDocument/2006/relationships/hyperlink" Target="https://www.semanticscholar.org/paper/4eda2b9eaef3ae892382acc21593eed6f56f2ea1" TargetMode="External"/><Relationship Id="rId2" Type="http://schemas.openxmlformats.org/officeDocument/2006/relationships/hyperlink" Target="https://www.semanticscholar.org/paper/6d9727f1f058614cada3fe296eeebd8ec4fc512a" TargetMode="External"/><Relationship Id="rId16" Type="http://schemas.openxmlformats.org/officeDocument/2006/relationships/hyperlink" Target="https://www.semanticscholar.org/paper/0abcbdf40f872e6baf1c082811d4ae93df787698" TargetMode="External"/><Relationship Id="rId20" Type="http://schemas.openxmlformats.org/officeDocument/2006/relationships/hyperlink" Target="https://www.semanticscholar.org/paper/8eda3fd907afcbad277fa3e3bf7f23e3cbfbbc8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424c932fe14cb40e95ed18f3184aa76331026942" TargetMode="External"/><Relationship Id="rId11" Type="http://schemas.openxmlformats.org/officeDocument/2006/relationships/hyperlink" Target="https://www.semanticscholar.org/paper/32ead456a7316d26893861169f57ddaeb512dabb" TargetMode="External"/><Relationship Id="rId5" Type="http://schemas.openxmlformats.org/officeDocument/2006/relationships/hyperlink" Target="https://www.semanticscholar.org/paper/79fdff5339017ec92b979efa4dff33d21a69b66e" TargetMode="External"/><Relationship Id="rId15" Type="http://schemas.openxmlformats.org/officeDocument/2006/relationships/hyperlink" Target="https://www.semanticscholar.org/paper/d624bc273821c871f899d8256a34be40c09fc3cd" TargetMode="External"/><Relationship Id="rId10" Type="http://schemas.openxmlformats.org/officeDocument/2006/relationships/hyperlink" Target="https://www.semanticscholar.org/paper/44cd48cbcc44373329e173aebf4807b5254f0621" TargetMode="External"/><Relationship Id="rId19" Type="http://schemas.openxmlformats.org/officeDocument/2006/relationships/hyperlink" Target="https://www.semanticscholar.org/paper/4ae632b89089b38ce41d307a6cda4727e42aaab3" TargetMode="External"/><Relationship Id="rId4" Type="http://schemas.openxmlformats.org/officeDocument/2006/relationships/hyperlink" Target="https://www.semanticscholar.org/paper/8b9d77d5e52a70af37451d3db3d32781b83ea054" TargetMode="External"/><Relationship Id="rId9" Type="http://schemas.openxmlformats.org/officeDocument/2006/relationships/hyperlink" Target="https://www.semanticscholar.org/paper/3cb0130c34a808e37a404840627ab6a72cc3734e" TargetMode="External"/><Relationship Id="rId14" Type="http://schemas.openxmlformats.org/officeDocument/2006/relationships/hyperlink" Target="https://www.semanticscholar.org/paper/4c2733d191e347753bb28afa46a1c55c65e085b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10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056a022b7a9d84b79390c7f2b6c38d4a48cee225" TargetMode="External"/><Relationship Id="rId13" Type="http://schemas.openxmlformats.org/officeDocument/2006/relationships/hyperlink" Target="https://www.semanticscholar.org/paper/855d0f722d75cc56a66a00ede18ace96bafee6bd" TargetMode="External"/><Relationship Id="rId18" Type="http://schemas.openxmlformats.org/officeDocument/2006/relationships/hyperlink" Target="https://www.semanticscholar.org/paper/ad4201d862fd0952d8028697d505ad7697337292" TargetMode="External"/><Relationship Id="rId3" Type="http://schemas.openxmlformats.org/officeDocument/2006/relationships/hyperlink" Target="https://www.semanticscholar.org/paper/1d56bd04d54278d7ea1c4c1dc363f90603a66e84" TargetMode="External"/><Relationship Id="rId7" Type="http://schemas.openxmlformats.org/officeDocument/2006/relationships/hyperlink" Target="https://www.semanticscholar.org/paper/f2950b056a8eafeb46fbbaa2742b6b7619bd4797" TargetMode="External"/><Relationship Id="rId12" Type="http://schemas.openxmlformats.org/officeDocument/2006/relationships/hyperlink" Target="https://www.semanticscholar.org/paper/63936fa32f9e75ab2a864daae6791ce02112183d" TargetMode="External"/><Relationship Id="rId17" Type="http://schemas.openxmlformats.org/officeDocument/2006/relationships/hyperlink" Target="https://www.semanticscholar.org/paper/9c9d7247f8c51ec5a02b0d911d1d7b9e8160495d" TargetMode="External"/><Relationship Id="rId2" Type="http://schemas.openxmlformats.org/officeDocument/2006/relationships/hyperlink" Target="https://www.semanticscholar.org/paper/6b570069f14c7588e066f7138e1f21af59d62e61" TargetMode="External"/><Relationship Id="rId16" Type="http://schemas.openxmlformats.org/officeDocument/2006/relationships/hyperlink" Target="https://www.semanticscholar.org/paper/1bdf014c1bd613dbdc656e074379badc4ae492dc" TargetMode="External"/><Relationship Id="rId20" Type="http://schemas.openxmlformats.org/officeDocument/2006/relationships/hyperlink" Target="https://www.semanticscholar.org/paper/67107f78a84bdb2411053cb54e94fa226eea6d8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98658aed032c43ba829ed9b17623d6c98c562d46" TargetMode="External"/><Relationship Id="rId11" Type="http://schemas.openxmlformats.org/officeDocument/2006/relationships/hyperlink" Target="https://www.semanticscholar.org/paper/48c9b661a17f28d7b535baf3579e0d301f143330" TargetMode="External"/><Relationship Id="rId5" Type="http://schemas.openxmlformats.org/officeDocument/2006/relationships/hyperlink" Target="https://www.semanticscholar.org/paper/6e16b330e7800884d4a6351f81b1be269b45f783" TargetMode="External"/><Relationship Id="rId15" Type="http://schemas.openxmlformats.org/officeDocument/2006/relationships/hyperlink" Target="https://www.semanticscholar.org/paper/22ba26e56fc3e68f2e6a96c60d27d5f721ea00e9" TargetMode="External"/><Relationship Id="rId10" Type="http://schemas.openxmlformats.org/officeDocument/2006/relationships/hyperlink" Target="https://www.semanticscholar.org/paper/dada0d977dda217cf70d6cee35b3210d8f387189" TargetMode="External"/><Relationship Id="rId19" Type="http://schemas.openxmlformats.org/officeDocument/2006/relationships/hyperlink" Target="https://www.semanticscholar.org/paper/34f25a8704614163c4095b3ee2fc969b60de4698" TargetMode="External"/><Relationship Id="rId4" Type="http://schemas.openxmlformats.org/officeDocument/2006/relationships/hyperlink" Target="https://www.semanticscholar.org/paper/754aa3888ebd7eee925cf7b666b2c13e079b67db" TargetMode="External"/><Relationship Id="rId9" Type="http://schemas.openxmlformats.org/officeDocument/2006/relationships/hyperlink" Target="https://www.semanticscholar.org/paper/46c955cdaa76fe035e4e3d1c5c03fb49b1b3d6e0" TargetMode="External"/><Relationship Id="rId14" Type="http://schemas.openxmlformats.org/officeDocument/2006/relationships/hyperlink" Target="https://www.semanticscholar.org/paper/5ef5e2fa01f1b3b512786bf9f8e2c98f7557f4f9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hyperlink" Target="https://arxiv.org/pdf/2211.13308.pdf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sp.jhu.edu/2023-jelinek-summer-workshop/" TargetMode="External"/><Relationship Id="rId7" Type="http://schemas.openxmlformats.org/officeDocument/2006/relationships/hyperlink" Target="https://jsalt2023.univ-lemans.fr/en/interpretability-for-spoken-interaction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salt2023.univ-lemans.fr/en/automatic-design-of-conversational-models-from-observation-of-human-to-human-conversation.html" TargetMode="External"/><Relationship Id="rId5" Type="http://schemas.openxmlformats.org/officeDocument/2006/relationships/hyperlink" Target="https://jsalt2023.univ-lemans.fr/en/finite-state-methods-with-modern-neural-architectures-for-speech-applications-and-beyond.html" TargetMode="External"/><Relationship Id="rId4" Type="http://schemas.openxmlformats.org/officeDocument/2006/relationships/hyperlink" Target="https://jsalt2023.univ-lemans.fr/en/better-together-text-context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romedmail.org/promed-post/?id=20090113.0142" TargetMode="External"/><Relationship Id="rId4" Type="http://schemas.openxmlformats.org/officeDocument/2006/relationships/hyperlink" Target="https://www.who.int/emergencies/disease-outbreak-news/item/2009_01_14a-e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BBC5-7D51-779D-4BEA-60CE41F9F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Beyond Titles and Abstracts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71E97-9094-FE32-2376-71F1ECFA0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133156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/>
            <a:r>
              <a:rPr lang="en-US" sz="4000" dirty="0">
                <a:latin typeface="+mj-lt"/>
              </a:rPr>
              <a:t>Take advantage of what we have;</a:t>
            </a:r>
            <a:br>
              <a:rPr lang="en-US" sz="4000" dirty="0">
                <a:latin typeface="+mj-lt"/>
              </a:rPr>
            </a:br>
            <a:r>
              <a:rPr lang="en-US" sz="4000" dirty="0">
                <a:latin typeface="+mj-lt"/>
              </a:rPr>
              <a:t>Robust to missing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5CBD04-51D6-64F8-8368-20557F11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Inference Tasks: Rank Retrieval / Recommender System</a:t>
            </a:r>
          </a:p>
          <a:p>
            <a:pPr lvl="1"/>
            <a:r>
              <a:rPr lang="en-US" dirty="0"/>
              <a:t>Inputs and outputs: lists of document ids</a:t>
            </a:r>
          </a:p>
          <a:p>
            <a:pPr lvl="1"/>
            <a:r>
              <a:rPr lang="en-US" dirty="0"/>
              <a:t>Input: query (1+ document ids)</a:t>
            </a:r>
          </a:p>
          <a:p>
            <a:pPr lvl="1"/>
            <a:r>
              <a:rPr lang="en-US" dirty="0"/>
              <a:t>Output: n-best list of nearby document ids</a:t>
            </a:r>
          </a:p>
          <a:p>
            <a:r>
              <a:rPr lang="en-US" dirty="0"/>
              <a:t>Features (properties of ids):</a:t>
            </a:r>
          </a:p>
          <a:p>
            <a:pPr lvl="1"/>
            <a:r>
              <a:rPr lang="en-US" dirty="0"/>
              <a:t>Text: Titles, Abstracts, Full Text</a:t>
            </a:r>
          </a:p>
          <a:p>
            <a:pPr lvl="1"/>
            <a:r>
              <a:rPr lang="en-US" dirty="0"/>
              <a:t>Links: Citation Graph, Citing Sentences</a:t>
            </a:r>
          </a:p>
          <a:p>
            <a:r>
              <a:rPr lang="en-US" dirty="0"/>
              <a:t>Challenge/Opportunity: Missing Values</a:t>
            </a:r>
          </a:p>
          <a:p>
            <a:pPr lvl="1"/>
            <a:r>
              <a:rPr lang="en-US" dirty="0"/>
              <a:t>Many systems focus on abstracts</a:t>
            </a:r>
          </a:p>
          <a:p>
            <a:pPr lvl="1"/>
            <a:r>
              <a:rPr lang="en-US" dirty="0"/>
              <a:t>(and fail when that is missing)</a:t>
            </a:r>
          </a:p>
          <a:p>
            <a:r>
              <a:rPr lang="en-US" dirty="0"/>
              <a:t>Many systems ignore links (at inference and indexing times)</a:t>
            </a:r>
          </a:p>
          <a:p>
            <a:pPr lvl="1"/>
            <a:r>
              <a:rPr lang="en-US" dirty="0"/>
              <a:t>and fail to take advantage of those opportunities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0C79AA-9C88-FB74-9663-4E1EABD7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E83C5A-C13B-B46A-5F91-4E80BF24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ANN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DDEDBA8-0FEC-E76D-999A-F7DC96A9B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050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Inputs: </a:t>
                </a:r>
              </a:p>
              <a:p>
                <a:pPr lvl="1"/>
                <a:r>
                  <a:rPr lang="en-US" dirty="0"/>
                  <a:t>query (1+ document ids)</a:t>
                </a:r>
              </a:p>
              <a:p>
                <a:pPr lvl="1"/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a vector for each document in the collection</a:t>
                </a:r>
              </a:p>
              <a:p>
                <a:pPr lvl="2"/>
                <a:r>
                  <a:rPr lang="en-US" dirty="0"/>
                  <a:t>Take advantage of multiple embeddings that capture different aspects of documents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Specter: Titles and Abstracts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Proposed alternative: spectral clustering of citation graph (node2vec, </a:t>
                </a:r>
                <a:r>
                  <a:rPr lang="en-US" dirty="0" err="1"/>
                  <a:t>ProNE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Outputs:</a:t>
                </a:r>
              </a:p>
              <a:p>
                <a:pPr lvl="1"/>
                <a:r>
                  <a:rPr lang="en-US" dirty="0"/>
                  <a:t>n-best list of nearby document ids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(annoy, </a:t>
                </a:r>
                <a:r>
                  <a:rPr lang="en-US" dirty="0" err="1"/>
                  <a:t>faiss</a:t>
                </a:r>
                <a:r>
                  <a:rPr lang="en-US" dirty="0"/>
                  <a:t>, our own external memory alternative)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DDEDBA8-0FEC-E76D-999A-F7DC96A9B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0501" cy="4351338"/>
              </a:xfrm>
              <a:blipFill>
                <a:blip r:embed="rId2"/>
                <a:stretch>
                  <a:fillRect l="-945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AAC36B-F52A-FCA7-103F-15D30D92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2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2"/>
                        </a:rPr>
                        <a:t>522: On the Dangers of Stochastic Parrots: Can Language Models Be Too Big? 🦜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3"/>
                        </a:rPr>
                        <a:t>3: What Language Model to Train if You Have One Million GPU Hours?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4"/>
                        </a:rPr>
                        <a:t>117: On the Stability of Fine-tuning BERT: Misconceptions, Explanations, and Strong Baselines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5"/>
                        </a:rPr>
                        <a:t>1: Emergent Properties of Finetuned Language Representation Models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6"/>
                        </a:rPr>
                        <a:t>0: Dim Wihl Gat Tun: The Case for Linguistic Expertise in NLP for Under-Documented Languages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0.244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7"/>
                        </a:rPr>
                        <a:t>8: Challenges in Machine Translation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8"/>
                        </a:rPr>
                        <a:t>1: Sequential Decisions and Predictions in Natural Language Processing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9"/>
                        </a:rPr>
                        <a:t>0: estion Answering over Curated and OpenWeb Sources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0"/>
                        </a:rPr>
                        <a:t>4: Recent Progress in Deep Learning for NLP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11"/>
                        </a:rPr>
                        <a:t>2: CTR-BERT: Cost-effective knowledge distillation for billion-parameter teacher models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12"/>
                        </a:rPr>
                        <a:t>139: RealToxicityPrompts: Evaluating Neural Toxic Degeneration in Language Models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13"/>
                        </a:rPr>
                        <a:t>49: The Radicalization Risks of GPT-3 and Advanced Neural Language Models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4"/>
                        </a:rPr>
                        <a:t>52: Persistent Anti-Muslim Bias in Large Language Models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5"/>
                        </a:rPr>
                        <a:t>29: Process for Adapting Language Models to Society (PALMS) with Values-Targeted Datasets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6"/>
                        </a:rPr>
                        <a:t>173: Are We Modeling the Task or the Annotator? An Investigation of Annotator Bias in Natural Language Understanding Datasets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0.287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7"/>
                        </a:rPr>
                        <a:t>11: Large language models associate Muslims with violence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8"/>
                        </a:rPr>
                        <a:t>53: Utility is in the Eye of the User: A Critique of NLP Leaderboards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9"/>
                        </a:rPr>
                        <a:t>20: Detoxifying Language Models Risks Marginalizing Minority Voices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20"/>
                        </a:rPr>
                        <a:t>315: Adversarial NLI: A New Benchmark for Natural Language Understanding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5CC3CC6-1E07-8F39-1317-C1A64F6A4DB5}"/>
              </a:ext>
            </a:extLst>
          </p:cNvPr>
          <p:cNvSpPr/>
          <p:nvPr/>
        </p:nvSpPr>
        <p:spPr>
          <a:xfrm>
            <a:off x="851679" y="988917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CF1CEB1-0BB8-0113-51B7-053986078499}"/>
              </a:ext>
            </a:extLst>
          </p:cNvPr>
          <p:cNvSpPr/>
          <p:nvPr/>
        </p:nvSpPr>
        <p:spPr>
          <a:xfrm>
            <a:off x="1791365" y="3991128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9841EC8-3CF2-BF19-C640-13DB9FC76C91}"/>
              </a:ext>
            </a:extLst>
          </p:cNvPr>
          <p:cNvSpPr/>
          <p:nvPr/>
        </p:nvSpPr>
        <p:spPr>
          <a:xfrm>
            <a:off x="2563875" y="3991128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6B381871-9C18-2937-3D60-59C7864664ED}"/>
              </a:ext>
            </a:extLst>
          </p:cNvPr>
          <p:cNvSpPr/>
          <p:nvPr/>
        </p:nvSpPr>
        <p:spPr>
          <a:xfrm>
            <a:off x="9767667" y="3367536"/>
            <a:ext cx="1899139" cy="820420"/>
          </a:xfrm>
          <a:prstGeom prst="wedgeRectCallout">
            <a:avLst>
              <a:gd name="adj1" fmla="val -69005"/>
              <a:gd name="adj2" fmla="val 42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More cited and more critical</a:t>
            </a:r>
            <a:endParaRPr lang="en-US" sz="12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02F7E-58EA-9CEE-D605-6B926B91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0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A0DF2-A253-C4C0-64EC-D570CB61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Recommender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90260-CE1C-5869-FFDA-D7F17061D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 papers that are both</a:t>
            </a:r>
          </a:p>
          <a:p>
            <a:pPr lvl="1"/>
            <a:r>
              <a:rPr lang="en-US" dirty="0"/>
              <a:t>Relevant to query, and</a:t>
            </a:r>
          </a:p>
          <a:p>
            <a:pPr lvl="1"/>
            <a:r>
              <a:rPr lang="en-US" dirty="0"/>
              <a:t>Credible (highly cited)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6B77B-F7AD-E277-EFD1-DC426914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9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299594"/>
              </p:ext>
            </p:extLst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9CD12D-A917-0698-70BC-8F5C3D8DF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45634"/>
              </p:ext>
            </p:extLst>
          </p:nvPr>
        </p:nvGraphicFramePr>
        <p:xfrm>
          <a:off x="135421" y="210207"/>
          <a:ext cx="11499529" cy="654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204">
                  <a:extLst>
                    <a:ext uri="{9D8B030D-6E8A-4147-A177-3AD203B41FA5}">
                      <a16:colId xmlns:a16="http://schemas.microsoft.com/office/drawing/2014/main" val="70317235"/>
                    </a:ext>
                  </a:extLst>
                </a:gridCol>
                <a:gridCol w="1092204">
                  <a:extLst>
                    <a:ext uri="{9D8B030D-6E8A-4147-A177-3AD203B41FA5}">
                      <a16:colId xmlns:a16="http://schemas.microsoft.com/office/drawing/2014/main" val="3062056275"/>
                    </a:ext>
                  </a:extLst>
                </a:gridCol>
                <a:gridCol w="1243178">
                  <a:extLst>
                    <a:ext uri="{9D8B030D-6E8A-4147-A177-3AD203B41FA5}">
                      <a16:colId xmlns:a16="http://schemas.microsoft.com/office/drawing/2014/main" val="442391372"/>
                    </a:ext>
                  </a:extLst>
                </a:gridCol>
                <a:gridCol w="8071943">
                  <a:extLst>
                    <a:ext uri="{9D8B030D-6E8A-4147-A177-3AD203B41FA5}">
                      <a16:colId xmlns:a16="http://schemas.microsoft.com/office/drawing/2014/main" val="174834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sng" strike="noStrike" dirty="0">
                          <a:effectLst/>
                        </a:rPr>
                        <a:t>Specter</a:t>
                      </a:r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sng" strike="noStrike" dirty="0">
                          <a:effectLst/>
                        </a:rPr>
                        <a:t>Proposed</a:t>
                      </a:r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sng" strike="noStrike" dirty="0">
                          <a:effectLst/>
                        </a:rPr>
                        <a:t>Paper</a:t>
                      </a:r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9104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2"/>
                        </a:rPr>
                        <a:t>2083: Theano: A Python framework for fast computation of mathematical expressions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115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sng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11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0.450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3"/>
                        </a:rPr>
                        <a:t>1: A Flexible Research-Oriented Framework for Distributed Training of Deep Neural Networks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6135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4"/>
                        </a:rPr>
                        <a:t>13: Tapkee: an efficient dimension reduction library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309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5"/>
                        </a:rPr>
                        <a:t>0: Shelang : An Implementation of Probabilistic Programming Language and its Applications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0826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0.284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6"/>
                        </a:rPr>
                        <a:t>29: PiNN: A Python Library for Building Atomic Neural Networks of Molecules and Materials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1145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7"/>
                        </a:rPr>
                        <a:t>0: GPU implementation of singular value decomposition for high rank tensors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639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8"/>
                        </a:rPr>
                        <a:t>0: Algebras of Algorithms, Parallel Computing, and Software Auto-Tuning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5739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9"/>
                        </a:rPr>
                        <a:t>14: Keynote: The computer science behind the Microsoft Cognitive Toolkit: An open source large-scale deep learning toolkit for Windows and Linux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2452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0"/>
                        </a:rPr>
                        <a:t>3: Multireduce and Multiscan on Modern GPUs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405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0.302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11"/>
                        </a:rPr>
                        <a:t>1: GPU Accelerated Indexing for High Order Tensors in Google Colab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8459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1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2"/>
                        </a:rPr>
                        <a:t>830: Theano: A CPU and GPU Math Compiler in Python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609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3"/>
                        </a:rPr>
                        <a:t>1379: Theano: new features and speed improvements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923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4"/>
                        </a:rPr>
                        <a:t>399: Lasagne: First release.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8723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5"/>
                        </a:rPr>
                        <a:t>233: Equilibrated adaptive learning rates for non-convex optimization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02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6"/>
                        </a:rPr>
                        <a:t>231: RMSProp and equilibrated adaptive learning rates for non-convex optimization.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789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7"/>
                        </a:rPr>
                        <a:t>9157: TensorFlow: Large-Scale Machine Learning on Heterogeneous Distributed Systems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396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8"/>
                        </a:rPr>
                        <a:t>0: DEEP LEARNING FOR MUSICAL INSTRUMENT RECOGNITION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7462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9"/>
                        </a:rPr>
                        <a:t>27771: Dropout: a simple way to prevent neural networks from overfitting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7599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0.325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20"/>
                        </a:rPr>
                        <a:t>5804: Deep Sparse Rectifier Neural Networks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5013013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E2D94F-ADD1-8190-9792-E85078269FE1}"/>
              </a:ext>
            </a:extLst>
          </p:cNvPr>
          <p:cNvSpPr/>
          <p:nvPr/>
        </p:nvSpPr>
        <p:spPr>
          <a:xfrm>
            <a:off x="1440258" y="1183359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841AEF-1A07-D4AD-456B-08EA71635B6B}"/>
              </a:ext>
            </a:extLst>
          </p:cNvPr>
          <p:cNvSpPr/>
          <p:nvPr/>
        </p:nvSpPr>
        <p:spPr>
          <a:xfrm>
            <a:off x="2622672" y="4121000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DA0FE2D-9A00-AE51-3358-E53C0AEBF863}"/>
              </a:ext>
            </a:extLst>
          </p:cNvPr>
          <p:cNvSpPr/>
          <p:nvPr/>
        </p:nvSpPr>
        <p:spPr>
          <a:xfrm>
            <a:off x="1440258" y="4167351"/>
            <a:ext cx="624482" cy="3415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47E393-89C5-C264-2514-621D1B22AF36}"/>
              </a:ext>
            </a:extLst>
          </p:cNvPr>
          <p:cNvSpPr/>
          <p:nvPr/>
        </p:nvSpPr>
        <p:spPr>
          <a:xfrm>
            <a:off x="1440258" y="4740165"/>
            <a:ext cx="624482" cy="3415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DA75F-DA48-CD17-540F-A9868D98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0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6B43D-838F-24B9-56C3-07388210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16</a:t>
            </a:fld>
            <a:endParaRPr lang="en-US"/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857130-5D1E-F0B6-8EF5-A4206884E5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7523" y="441324"/>
            <a:ext cx="11867745" cy="5863283"/>
          </a:xfrm>
        </p:spPr>
      </p:pic>
    </p:spTree>
    <p:extLst>
      <p:ext uri="{BB962C8B-B14F-4D97-AF65-F5344CB8AC3E}">
        <p14:creationId xmlns:p14="http://schemas.microsoft.com/office/powerpoint/2010/main" val="500000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C45D-88CB-D4B1-AD6D-533CA962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Evaluations: Assumes Standard Recipe</a:t>
            </a:r>
            <a:br>
              <a:rPr lang="en-US" dirty="0"/>
            </a:br>
            <a:r>
              <a:rPr lang="en-US" sz="3600" dirty="0"/>
              <a:t>(Misses opportunity to take advantage of citations)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27CC4-BF3B-C3D6-7452-B589F52A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Evaluation Tasks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14A04CF-BA93-E96D-E190-4A3658C9D02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Missed Opportunity</a:t>
                </a:r>
              </a:p>
              <a:p>
                <a:pPr lvl="1"/>
                <a:r>
                  <a:rPr lang="en-US" dirty="0"/>
                  <a:t>Citations rarely used for inference</a:t>
                </a:r>
              </a:p>
              <a:p>
                <a:pPr lvl="1"/>
                <a:r>
                  <a:rPr lang="en-US" dirty="0"/>
                  <a:t>Though often for training</a:t>
                </a:r>
              </a:p>
              <a:p>
                <a:r>
                  <a:rPr lang="en-US" dirty="0"/>
                  <a:t>Classify papers</a:t>
                </a:r>
              </a:p>
              <a:p>
                <a:pPr lvl="1"/>
                <a:r>
                  <a:rPr lang="en-US" dirty="0"/>
                  <a:t>Examples: </a:t>
                </a:r>
                <a:r>
                  <a:rPr lang="en-US" dirty="0" err="1"/>
                  <a:t>MeSH</a:t>
                </a:r>
                <a:r>
                  <a:rPr lang="en-US" dirty="0"/>
                  <a:t>, Field of Study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𝑙𝑎𝑏𝑒𝑙𝑠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𝑡𝑖𝑡𝑙𝑒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𝑎𝑏𝑠𝑡𝑟𝑎𝑐𝑡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500" dirty="0">
                    <a:hlinkClick r:id="rId2"/>
                  </a:rPr>
                  <a:t>https://github.com/kwchurch/ACL2022_deepnets_tutorial</a:t>
                </a:r>
                <a:r>
                  <a:rPr lang="en-US" sz="1500" dirty="0"/>
                  <a:t> </a:t>
                </a:r>
              </a:p>
              <a:p>
                <a:r>
                  <a:rPr lang="en-US" sz="2400" dirty="0"/>
                  <a:t>Rank Retrieval (</a:t>
                </a:r>
                <a:r>
                  <a:rPr lang="en-US" sz="2000" dirty="0"/>
                  <a:t>TREC-</a:t>
                </a:r>
                <a:r>
                  <a:rPr lang="en-US" sz="2000" dirty="0" err="1"/>
                  <a:t>CoVID</a:t>
                </a:r>
                <a:r>
                  <a:rPr lang="en-US" sz="2000" dirty="0"/>
                  <a:t>)</a:t>
                </a:r>
              </a:p>
              <a:p>
                <a:r>
                  <a:rPr lang="en-US" sz="2400" dirty="0"/>
                  <a:t>Co-view, Co-read, Co-Cite</a:t>
                </a:r>
              </a:p>
              <a:p>
                <a:r>
                  <a:rPr lang="en-US" sz="2400" dirty="0"/>
                  <a:t>Reviewer matching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14A04CF-BA93-E96D-E190-4A3658C9D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966" t="-3436"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081EB7-89B0-BAB8-7CC4-77C3C7401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SCIREPEVAL </a:t>
            </a:r>
            <a:r>
              <a:rPr lang="en-US" sz="1800" dirty="0">
                <a:hlinkClick r:id="rId4"/>
              </a:rPr>
              <a:t>https://arxiv.org/pdf/2211.13308.pdf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59638179-6CAE-9A55-074A-862EC0945C8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253395" y="2505075"/>
            <a:ext cx="5020797" cy="36845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11708-49A1-D5A0-DCAC-998E2109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6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358419-FC47-C72E-E971-323FC575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39337" cy="1325563"/>
          </a:xfrm>
        </p:spPr>
        <p:txBody>
          <a:bodyPr/>
          <a:lstStyle/>
          <a:p>
            <a:r>
              <a:rPr lang="en-US" dirty="0"/>
              <a:t>Proposed (non-standard) evaluation recipe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383D71B-2A5F-B8D9-B85E-24DD32982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Map document ids to vectors</a:t>
                </a:r>
              </a:p>
              <a:p>
                <a:pPr lvl="1"/>
                <a:r>
                  <a:rPr lang="en-US" dirty="0"/>
                  <a:t>Using abstracts: Spector</a:t>
                </a:r>
              </a:p>
              <a:p>
                <a:pPr lvl="1"/>
                <a:r>
                  <a:rPr lang="en-US" dirty="0"/>
                  <a:t>Or citations: Node2vec</a:t>
                </a:r>
              </a:p>
              <a:p>
                <a:pPr lvl="1"/>
                <a:r>
                  <a:rPr lang="en-US" dirty="0"/>
                  <a:t>Or combinations thereof</a:t>
                </a:r>
              </a:p>
              <a:p>
                <a:pPr lvl="1"/>
                <a:r>
                  <a:rPr lang="en-US" dirty="0"/>
                  <a:t>Or some other way (e.g., citing sentences)</a:t>
                </a:r>
              </a:p>
              <a:p>
                <a:r>
                  <a:rPr lang="en-US" dirty="0"/>
                  <a:t>Some evaluations provide pairs of papers</a:t>
                </a:r>
              </a:p>
              <a:p>
                <a:pPr lvl="1"/>
                <a:r>
                  <a:rPr lang="en-US" dirty="0"/>
                  <a:t>For 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𝑐𝑖𝑡𝑒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𝑝𝑎𝑝𝑒𝑟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 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𝑝𝑎𝑝𝑒𝑟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200" dirty="0"/>
                  <a:t>Both papers can be represented as vectors (in many ways)</a:t>
                </a:r>
              </a:p>
              <a:p>
                <a:r>
                  <a:rPr lang="en-US" sz="2600" dirty="0"/>
                  <a:t>Many tasks can be solved with approximate nearest neighbors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383D71B-2A5F-B8D9-B85E-24DD32982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11566C-5F00-B32A-B8A3-97FE134A7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6816"/>
              </p:ext>
            </p:extLst>
          </p:nvPr>
        </p:nvGraphicFramePr>
        <p:xfrm>
          <a:off x="7816035" y="58767"/>
          <a:ext cx="4375965" cy="2956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80562">
                  <a:extLst>
                    <a:ext uri="{9D8B030D-6E8A-4147-A177-3AD203B41FA5}">
                      <a16:colId xmlns:a16="http://schemas.microsoft.com/office/drawing/2014/main" val="1437593055"/>
                    </a:ext>
                  </a:extLst>
                </a:gridCol>
                <a:gridCol w="1395403">
                  <a:extLst>
                    <a:ext uri="{9D8B030D-6E8A-4147-A177-3AD203B41FA5}">
                      <a16:colId xmlns:a16="http://schemas.microsoft.com/office/drawing/2014/main" val="3373555289"/>
                    </a:ext>
                  </a:extLst>
                </a:gridCol>
              </a:tblGrid>
              <a:tr h="49278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Task: Citation Prediction</a:t>
                      </a:r>
                    </a:p>
                  </a:txBody>
                  <a:tcPr marL="6870" marR="6870" marT="6870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extLst>
                  <a:ext uri="{0D108BD9-81ED-4DB2-BD59-A6C34878D82A}">
                    <a16:rowId xmlns:a16="http://schemas.microsoft.com/office/drawing/2014/main" val="722823766"/>
                  </a:ext>
                </a:extLst>
              </a:tr>
              <a:tr h="492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646270"/>
                  </a:ext>
                </a:extLst>
              </a:tr>
              <a:tr h="492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SPECTER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76.4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extLst>
                  <a:ext uri="{0D108BD9-81ED-4DB2-BD59-A6C34878D82A}">
                    <a16:rowId xmlns:a16="http://schemas.microsoft.com/office/drawing/2014/main" val="3917757780"/>
                  </a:ext>
                </a:extLst>
              </a:tr>
              <a:tr h="492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BM25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79.0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extLst>
                  <a:ext uri="{0D108BD9-81ED-4DB2-BD59-A6C34878D82A}">
                    <a16:rowId xmlns:a16="http://schemas.microsoft.com/office/drawing/2014/main" val="2911071318"/>
                  </a:ext>
                </a:extLst>
              </a:tr>
              <a:tr h="492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ProNE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80.3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extLst>
                  <a:ext uri="{0D108BD9-81ED-4DB2-BD59-A6C34878D82A}">
                    <a16:rowId xmlns:a16="http://schemas.microsoft.com/office/drawing/2014/main" val="2840935490"/>
                  </a:ext>
                </a:extLst>
              </a:tr>
              <a:tr h="492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SPECTER + ProNE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81.8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extLst>
                  <a:ext uri="{0D108BD9-81ED-4DB2-BD59-A6C34878D82A}">
                    <a16:rowId xmlns:a16="http://schemas.microsoft.com/office/drawing/2014/main" val="1455165996"/>
                  </a:ext>
                </a:extLst>
              </a:tr>
            </a:tbl>
          </a:graphicData>
        </a:graphic>
      </p:graphicFrame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5648C5B8-9379-29F5-7C8F-41E7EDAB2D86}"/>
              </a:ext>
            </a:extLst>
          </p:cNvPr>
          <p:cNvSpPr/>
          <p:nvPr/>
        </p:nvSpPr>
        <p:spPr>
          <a:xfrm>
            <a:off x="8449856" y="3429000"/>
            <a:ext cx="1899139" cy="820420"/>
          </a:xfrm>
          <a:prstGeom prst="wedgeRectCallout">
            <a:avLst>
              <a:gd name="adj1" fmla="val -22981"/>
              <a:gd name="adj2" fmla="val -952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Better </a:t>
            </a:r>
            <a:r>
              <a:rPr lang="en-US" sz="2000" dirty="0" err="1">
                <a:solidFill>
                  <a:schemeClr val="bg1"/>
                </a:solidFill>
              </a:rPr>
              <a:t>Togerher</a:t>
            </a:r>
            <a:endParaRPr lang="en-US" sz="12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ACCAA-EBEA-1F35-1A25-BFE3AAAC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3CC9EC-65D1-40EC-807E-E967B5E2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Computing Environments: GPUs (with GBs) vs. CPUs (with TBs)</a:t>
            </a:r>
            <a:br>
              <a:rPr lang="en-US" dirty="0"/>
            </a:br>
            <a:r>
              <a:rPr lang="en-US" sz="3100" dirty="0"/>
              <a:t>(People think about what they can afford to think about)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5A0F20-A456-7026-4494-B6A1A36E0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Deep Nets:</a:t>
            </a:r>
          </a:p>
          <a:p>
            <a:r>
              <a:rPr lang="en-US" dirty="0"/>
              <a:t>Pre-training, Fine-Tuning, GNNs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A521EE4-0690-1EF2-97F7-55BA4F8E5A8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GPUs (with GBs of RAM): </a:t>
                </a:r>
              </a:p>
              <a:p>
                <a:pPr lvl="1"/>
                <a:r>
                  <a:rPr lang="en-US" dirty="0"/>
                  <a:t>Fast Matrix Multiply</a:t>
                </a:r>
              </a:p>
              <a:p>
                <a:pPr lvl="1"/>
                <a:r>
                  <a:rPr lang="en-US" dirty="0"/>
                  <a:t>at least for small matrices</a:t>
                </a:r>
              </a:p>
              <a:p>
                <a:r>
                  <a:rPr lang="en-US" dirty="0"/>
                  <a:t>Abstraction:</a:t>
                </a:r>
              </a:p>
              <a:p>
                <a:pPr lvl="1"/>
                <a:r>
                  <a:rPr lang="en-US" dirty="0"/>
                  <a:t>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Finite-State Machine (FSM)</a:t>
                </a:r>
              </a:p>
              <a:p>
                <a:pPr lvl="2"/>
                <a:r>
                  <a:rPr lang="en-US" dirty="0"/>
                  <a:t>Read head: GPUs</a:t>
                </a:r>
              </a:p>
              <a:p>
                <a:pPr lvl="2"/>
                <a:r>
                  <a:rPr lang="en-US" dirty="0"/>
                  <a:t>Epoch: Linear pass over training data 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A521EE4-0690-1EF2-97F7-55BA4F8E5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 r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E4D116-11C6-837F-FE56-261E5D23F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Algebra:</a:t>
            </a:r>
          </a:p>
          <a:p>
            <a:r>
              <a:rPr lang="en-US" dirty="0"/>
              <a:t>SVD, </a:t>
            </a:r>
            <a:r>
              <a:rPr lang="en-US" dirty="0" err="1"/>
              <a:t>ProNE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DB03843-C859-483C-7E34-A89C13A5B182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CPUs (with TBs of RAM):</a:t>
                </a:r>
              </a:p>
              <a:p>
                <a:pPr lvl="1"/>
                <a:r>
                  <a:rPr lang="en-US" dirty="0"/>
                  <a:t>CPUs may be slower than GPUs</a:t>
                </a:r>
              </a:p>
              <a:p>
                <a:pPr lvl="2"/>
                <a:r>
                  <a:rPr lang="en-US" dirty="0"/>
                  <a:t>But many algorithms run faster </a:t>
                </a:r>
              </a:p>
              <a:p>
                <a:pPr lvl="2"/>
                <a:r>
                  <a:rPr lang="en-US" dirty="0"/>
                  <a:t>in memory than in external memory</a:t>
                </a:r>
              </a:p>
              <a:p>
                <a:r>
                  <a:rPr lang="en-US" dirty="0"/>
                  <a:t>Sorting Story</a:t>
                </a:r>
              </a:p>
              <a:p>
                <a:r>
                  <a:rPr lang="en-US" dirty="0"/>
                  <a:t>When memory &gt;&gt; training data</a:t>
                </a:r>
              </a:p>
              <a:p>
                <a:pPr lvl="1"/>
                <a:r>
                  <a:rPr lang="en-US" dirty="0"/>
                  <a:t>Feasible to beyond linear time: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𝑆𝑉𝐷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DB03843-C859-483C-7E34-A89C13A5B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79F2F19-42B5-ECEA-90BE-835F1C8D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B3B2551-52AE-E606-C60B-96F34A7CF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5711" y="1882157"/>
            <a:ext cx="6738928" cy="49478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A05CE-DED7-D546-00AD-E19E085F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76" y="129940"/>
            <a:ext cx="10661060" cy="1752217"/>
          </a:xfrm>
        </p:spPr>
        <p:txBody>
          <a:bodyPr>
            <a:normAutofit/>
          </a:bodyPr>
          <a:lstStyle/>
          <a:p>
            <a:r>
              <a:rPr lang="en-US" dirty="0"/>
              <a:t>JSALT is a go!</a:t>
            </a:r>
            <a:br>
              <a:rPr lang="en-US" dirty="0"/>
            </a:br>
            <a:r>
              <a:rPr lang="en-US" sz="2800" b="0" dirty="0">
                <a:solidFill>
                  <a:srgbClr val="333333"/>
                </a:solidFill>
                <a:effectLst/>
                <a:latin typeface="quadon"/>
              </a:rPr>
              <a:t>2023 Jelinek Summer Workshop on Speech and Language Technology</a:t>
            </a:r>
            <a:br>
              <a:rPr lang="en-US" sz="2800" b="0" dirty="0">
                <a:solidFill>
                  <a:srgbClr val="333333"/>
                </a:solidFill>
                <a:effectLst/>
                <a:latin typeface="quadon"/>
              </a:rPr>
            </a:br>
            <a:r>
              <a:rPr lang="en-US" sz="2800" b="0" dirty="0">
                <a:solidFill>
                  <a:srgbClr val="333333"/>
                </a:solidFill>
                <a:effectLst/>
                <a:latin typeface="quadon"/>
                <a:hlinkClick r:id="rId3"/>
              </a:rPr>
              <a:t>https://www.clsp.jhu.edu/2023-jelinek-summer-workshop/</a:t>
            </a:r>
            <a:r>
              <a:rPr lang="en-US" sz="2800" dirty="0">
                <a:solidFill>
                  <a:srgbClr val="333333"/>
                </a:solidFill>
                <a:latin typeface="quadon"/>
              </a:rPr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F485B-4422-1B08-F0F8-AFDD17445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391" y="1882157"/>
            <a:ext cx="6440173" cy="46180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Six weeks in France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Northeastern</a:t>
            </a:r>
          </a:p>
          <a:p>
            <a:pPr lvl="1"/>
            <a:r>
              <a:rPr lang="en-US" dirty="0"/>
              <a:t>Allen AI (Semantic Scholar)</a:t>
            </a:r>
          </a:p>
          <a:p>
            <a:pPr lvl="1"/>
            <a:r>
              <a:rPr lang="en-US" dirty="0"/>
              <a:t>UMass Amherst</a:t>
            </a:r>
          </a:p>
          <a:p>
            <a:r>
              <a:rPr lang="en-US" dirty="0"/>
              <a:t>Four Teams</a:t>
            </a: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4"/>
              </a:rPr>
              <a:t>Better together: Text + context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2"/>
            <a:r>
              <a:rPr lang="en-US" dirty="0"/>
              <a:t>Ken Church (Northeastern)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5"/>
              </a:rPr>
              <a:t>Finite state methods with modern neural Architectures for speech applications and beyond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2"/>
            <a:r>
              <a:rPr lang="en-US" dirty="0"/>
              <a:t>Mike Riley (Google)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6"/>
              </a:rPr>
              <a:t>Automatic design of conversational models from observation of human-to-human conversation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7"/>
              </a:rPr>
              <a:t>Interpretability for spoken interactions: how can we use embeddings to explain diarization decisions?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115AD-9014-F3B1-5BA4-9926B0E1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7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, venn diagram&#10;&#10;Description automatically generated">
            <a:extLst>
              <a:ext uri="{FF2B5EF4-FFF2-40B4-BE49-F238E27FC236}">
                <a16:creationId xmlns:a16="http://schemas.microsoft.com/office/drawing/2014/main" id="{74445D45-5C76-9E8F-42A2-F4EB0250FFD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26797" t="12590" r="23627" b="12937"/>
          <a:stretch/>
        </p:blipFill>
        <p:spPr>
          <a:xfrm>
            <a:off x="6640513" y="1403350"/>
            <a:ext cx="5551487" cy="527526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CF70EE3-78C9-E258-E1C6-02AD77A4E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69100" y="365125"/>
            <a:ext cx="5422900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Scale: Blessing &amp; Curse</a:t>
            </a:r>
            <a:br>
              <a:rPr lang="en-US" dirty="0"/>
            </a:br>
            <a:r>
              <a:rPr lang="en-US" sz="3100" dirty="0"/>
              <a:t>Citation Graphs </a:t>
            </a:r>
            <a:r>
              <a:rPr lang="en-US" sz="3100" dirty="0">
                <a:sym typeface="Wingdings" pitchFamily="2" charset="2"/>
              </a:rPr>
              <a:t> Network Effects</a:t>
            </a:r>
            <a:endParaRPr lang="en-US" dirty="0"/>
          </a:p>
        </p:txBody>
      </p:sp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16220785-1E3C-DDCD-BCE4-2DF1CE837B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9834249"/>
              </p:ext>
            </p:extLst>
          </p:nvPr>
        </p:nvGraphicFramePr>
        <p:xfrm>
          <a:off x="42696" y="78275"/>
          <a:ext cx="6597817" cy="66410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740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3135439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2402638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737892">
                <a:tc>
                  <a:txBody>
                    <a:bodyPr/>
                    <a:lstStyle/>
                    <a:p>
                      <a:pPr algn="l" fontAlgn="b"/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4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F177ED-58BF-FFB2-360E-2B1C0185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60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C3CA6A5-542D-5C2A-923E-A1DAF7D2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28" y="200738"/>
            <a:ext cx="6728717" cy="903733"/>
          </a:xfrm>
        </p:spPr>
        <p:txBody>
          <a:bodyPr>
            <a:normAutofit/>
          </a:bodyPr>
          <a:lstStyle/>
          <a:p>
            <a:r>
              <a:rPr lang="en-US" dirty="0"/>
              <a:t>Bigger is Better!  Why?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F78ACE-6DB3-C313-C30E-783DC655904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26032" y="4333161"/>
            <a:ext cx="7048664" cy="2129284"/>
          </a:xfrm>
        </p:spPr>
      </p:pic>
      <p:pic>
        <p:nvPicPr>
          <p:cNvPr id="7" name="Google Shape;239;p19">
            <a:extLst>
              <a:ext uri="{FF2B5EF4-FFF2-40B4-BE49-F238E27FC236}">
                <a16:creationId xmlns:a16="http://schemas.microsoft.com/office/drawing/2014/main" id="{D85E0053-89A9-E95F-3471-C0CB06D5198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629" y="1104471"/>
            <a:ext cx="6780943" cy="293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0;p19">
            <a:extLst>
              <a:ext uri="{FF2B5EF4-FFF2-40B4-BE49-F238E27FC236}">
                <a16:creationId xmlns:a16="http://schemas.microsoft.com/office/drawing/2014/main" id="{D240D4A8-797E-1EB4-4375-6A36367025C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151" y="1"/>
            <a:ext cx="4542889" cy="390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1;p19" descr="Comparing the original Transformer to the Evolved Transformer across different model sizes">
            <a:extLst>
              <a:ext uri="{FF2B5EF4-FFF2-40B4-BE49-F238E27FC236}">
                <a16:creationId xmlns:a16="http://schemas.microsoft.com/office/drawing/2014/main" id="{7123956C-59FF-6F99-54C7-1A70C674AD6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73605" y="4002867"/>
            <a:ext cx="3618732" cy="274211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1BF5E4-B91F-B775-B5E8-FA516721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B514FF-61F6-782C-6644-175DF1FC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Bigger Stretch: </a:t>
            </a:r>
            <a:br>
              <a:rPr lang="en-US" dirty="0"/>
            </a:br>
            <a:r>
              <a:rPr lang="en-US" dirty="0"/>
              <a:t>Theoretical combinations of deep nets &amp;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Conjecture: More reps  more understanding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Unified theory of deep nets &amp; SVD</a:t>
                </a:r>
              </a:p>
              <a:p>
                <a:r>
                  <a:rPr lang="en-US" dirty="0"/>
                  <a:t>Compare &amp; contrast: deep nets &amp; SVD</a:t>
                </a:r>
              </a:p>
              <a:p>
                <a:pPr lvl="1"/>
                <a:r>
                  <a:rPr lang="en-US" dirty="0"/>
                  <a:t>BERT: example of deep nets</a:t>
                </a:r>
              </a:p>
              <a:p>
                <a:pPr lvl="1"/>
                <a:r>
                  <a:rPr lang="en-US" dirty="0" err="1"/>
                  <a:t>ProNE</a:t>
                </a:r>
                <a:r>
                  <a:rPr lang="en-US" dirty="0"/>
                  <a:t> (node2vec): based on SVD</a:t>
                </a:r>
              </a:p>
              <a:p>
                <a:pPr lvl="1"/>
                <a:r>
                  <a:rPr lang="en-US" dirty="0"/>
                  <a:t>Both produce (similar) embeddings</a:t>
                </a:r>
              </a:p>
              <a:p>
                <a:r>
                  <a:rPr lang="en-US" dirty="0">
                    <a:sym typeface="Wingdings" pitchFamily="2" charset="2"/>
                  </a:rPr>
                  <a:t>In speech, a spectrogram is just a different representation of wave file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 too, node2vec </a:t>
                </a:r>
                <a:r>
                  <a:rPr lang="en-US" dirty="0" err="1">
                    <a:sym typeface="Wingdings" pitchFamily="2" charset="2"/>
                  </a:rPr>
                  <a:t>emb</a:t>
                </a:r>
                <a:r>
                  <a:rPr lang="en-US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) is just a diff rep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/>
                  <a:t>Some representations are more convenient than others (depends on what you want to do)</a:t>
                </a:r>
              </a:p>
              <a:p>
                <a:pPr lvl="2"/>
                <a:r>
                  <a:rPr lang="en-US" dirty="0"/>
                  <a:t>Embeddings make it easy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computed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may have more parameters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no more information: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</m:t>
                        </m:r>
                      </m:e>
                    </m:d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  <a:blipFill>
                <a:blip r:embed="rId2"/>
                <a:stretch>
                  <a:fillRect l="-69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In particular, SVD on sparse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increases params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SVD does not create information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params,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ore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than</m:t>
                    </m:r>
                    <m: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params)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Since info is not created,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Most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 must be redundant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Redundancy is easier to see with SVD than deep nets</a:t>
                </a:r>
              </a:p>
              <a:p>
                <a:r>
                  <a:rPr lang="en-US" dirty="0"/>
                  <a:t>With traditional regression, </a:t>
                </a:r>
              </a:p>
              <a:p>
                <a:pPr lvl="2"/>
                <a:r>
                  <a:rPr lang="en-US" dirty="0"/>
                  <a:t>too many params </a:t>
                </a:r>
                <a:r>
                  <a:rPr lang="en-US" dirty="0">
                    <a:sym typeface="Wingdings" pitchFamily="2" charset="2"/>
                  </a:rPr>
                  <a:t> overfitting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d</a:t>
                </a:r>
                <a:r>
                  <a:rPr lang="en-US" dirty="0"/>
                  <a:t>eep nets thrive on scale: </a:t>
                </a:r>
              </a:p>
              <a:p>
                <a:pPr lvl="2"/>
                <a:r>
                  <a:rPr lang="en-US" dirty="0"/>
                  <a:t>better results with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etc.  Why?</a:t>
                </a:r>
              </a:p>
              <a:p>
                <a:r>
                  <a:rPr lang="en-US" dirty="0">
                    <a:sym typeface="Wingdings" pitchFamily="2" charset="2"/>
                  </a:rPr>
                  <a:t>Suggestions: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improves estimates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Easier to see with node2vec (SVD) than deep nets</a:t>
                </a:r>
              </a:p>
              <a:p>
                <a:pPr lvl="2"/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Less dimension reduction</a:t>
                </a:r>
                <a:endParaRPr lang="en-US" dirty="0"/>
              </a:p>
              <a:p>
                <a:pPr lvl="1"/>
                <a:r>
                  <a:rPr lang="en-US" dirty="0"/>
                  <a:t>Network effects (Metcalfe's law)</a:t>
                </a:r>
              </a:p>
              <a:p>
                <a:pPr lvl="2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makes search easier (not harder)</a:t>
                </a:r>
              </a:p>
              <a:p>
                <a:pPr lvl="2"/>
                <a:r>
                  <a:rPr lang="en-US" dirty="0"/>
                  <a:t>Web search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Enterprise search</a:t>
                </a:r>
              </a:p>
              <a:p>
                <a:pPr lvl="2"/>
                <a:r>
                  <a:rPr lang="en-US" dirty="0"/>
                  <a:t>Easier to see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than other representations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  <a:blipFill>
                <a:blip r:embed="rId3"/>
                <a:stretch>
                  <a:fillRect l="-94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82171-D148-1BDF-A9EA-E4E47D83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A638F5-0F7A-3310-068A-1809B597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Challenge: </a:t>
            </a:r>
            <a:br>
              <a:rPr lang="en-US" dirty="0"/>
            </a:br>
            <a:r>
              <a:rPr lang="en-US" dirty="0"/>
              <a:t>Reasoning with Large Collections of Documents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EDBD2-6AED-8ABD-3368-DFC26520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Documents that match query</a:t>
            </a:r>
          </a:p>
          <a:p>
            <a:pPr lvl="1"/>
            <a:r>
              <a:rPr lang="en-US" dirty="0"/>
              <a:t>Documents in field/subfield/topic/venue</a:t>
            </a:r>
          </a:p>
          <a:p>
            <a:pPr lvl="1"/>
            <a:r>
              <a:rPr lang="en-US" dirty="0"/>
              <a:t>Documents by certain authors</a:t>
            </a:r>
          </a:p>
          <a:p>
            <a:pPr lvl="1"/>
            <a:r>
              <a:rPr lang="en-US" dirty="0"/>
              <a:t>WHO: time/space/disease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717DB-01F2-05EE-BD03-149DA458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46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CE32-060F-CD40-1F12-847F8F58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38" y="138906"/>
            <a:ext cx="712241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WHO/</a:t>
            </a:r>
            <a:r>
              <a:rPr lang="en-US" sz="4800" dirty="0" err="1"/>
              <a:t>ProMed</a:t>
            </a:r>
            <a:r>
              <a:rPr lang="en-US" sz="4800" dirty="0"/>
              <a:t> Application</a:t>
            </a:r>
            <a:br>
              <a:rPr lang="en-US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(Is Freeware &gt;&gt; Legit/Official/$$$ 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1C77-9A33-FECD-66C5-39635F69B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3186" y="1541304"/>
            <a:ext cx="7080113" cy="51777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WHO: </a:t>
            </a:r>
          </a:p>
          <a:p>
            <a:pPr lvl="1"/>
            <a:r>
              <a:rPr lang="en-US" dirty="0"/>
              <a:t>Mandate to issue alerts</a:t>
            </a:r>
          </a:p>
          <a:p>
            <a:pPr lvl="1"/>
            <a:r>
              <a:rPr lang="en-US" dirty="0"/>
              <a:t>There are rumors that</a:t>
            </a:r>
          </a:p>
          <a:p>
            <a:pPr lvl="2"/>
            <a:r>
              <a:rPr lang="en-US" dirty="0"/>
              <a:t>WHO is subject to political pressure</a:t>
            </a:r>
          </a:p>
          <a:p>
            <a:r>
              <a:rPr lang="en-US" dirty="0" err="1"/>
              <a:t>ProMed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Crowd-sourced alternative</a:t>
            </a:r>
          </a:p>
          <a:p>
            <a:pPr lvl="1"/>
            <a:r>
              <a:rPr lang="en-US" dirty="0"/>
              <a:t>Less subject to political pressure</a:t>
            </a:r>
          </a:p>
          <a:p>
            <a:r>
              <a:rPr lang="en-US" dirty="0"/>
              <a:t>Question(s): </a:t>
            </a:r>
          </a:p>
          <a:p>
            <a:pPr lvl="1"/>
            <a:r>
              <a:rPr lang="en-US" dirty="0"/>
              <a:t>Who scoops who?  Credibility?</a:t>
            </a:r>
          </a:p>
          <a:p>
            <a:r>
              <a:rPr lang="en-US" dirty="0"/>
              <a:t>Data </a:t>
            </a:r>
          </a:p>
          <a:p>
            <a:pPr lvl="1"/>
            <a:r>
              <a:rPr lang="en-US" dirty="0"/>
              <a:t>WHO: 3k URLs (102/year since 1996)</a:t>
            </a:r>
          </a:p>
          <a:p>
            <a:pPr lvl="1"/>
            <a:r>
              <a:rPr lang="en-US" dirty="0" err="1"/>
              <a:t>ProMed</a:t>
            </a:r>
            <a:r>
              <a:rPr lang="en-US" dirty="0"/>
              <a:t>:  </a:t>
            </a:r>
            <a:r>
              <a:rPr lang="en-US" dirty="0">
                <a:solidFill>
                  <a:srgbClr val="090909"/>
                </a:solidFill>
                <a:effectLst/>
              </a:rPr>
              <a:t>65k URLs (2384/year since 1996)</a:t>
            </a:r>
          </a:p>
          <a:p>
            <a:r>
              <a:rPr lang="en-US" dirty="0">
                <a:solidFill>
                  <a:srgbClr val="090909"/>
                </a:solidFill>
              </a:rPr>
              <a:t>Method: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</a:rPr>
              <a:t>Map contents of URLs </a:t>
            </a:r>
            <a:r>
              <a:rPr lang="en-US" dirty="0">
                <a:solidFill>
                  <a:srgbClr val="090909"/>
                </a:solidFill>
                <a:effectLst/>
                <a:sym typeface="Wingdings" pitchFamily="2" charset="2"/>
              </a:rPr>
              <a:t> Vectors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</a:rPr>
              <a:t>Find matches with ANN (approximate nearest neighbors)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B6D2DC60-B587-4E86-0603-055A5F8A6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95285" y="166809"/>
            <a:ext cx="3844677" cy="65179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8FFAD-B902-9E6F-9B75-B7D46C56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51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3421-FB2B-D278-FB53-A889D0CF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40" y="365125"/>
            <a:ext cx="3382106" cy="3063875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Challenge:</a:t>
            </a:r>
            <a:br>
              <a:rPr lang="en-US" dirty="0"/>
            </a:br>
            <a:r>
              <a:rPr lang="en-US" dirty="0"/>
              <a:t>Hall of Mirrors</a:t>
            </a:r>
            <a:br>
              <a:rPr lang="en-US" dirty="0"/>
            </a:br>
            <a:r>
              <a:rPr lang="en-US" sz="3100" dirty="0"/>
              <a:t>(too many matches)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Jan 12: Reuters </a:t>
            </a:r>
            <a:br>
              <a:rPr lang="en-US" sz="3100" dirty="0"/>
            </a:br>
            <a:r>
              <a:rPr lang="en-US" sz="3100" dirty="0"/>
              <a:t>Jan 13: </a:t>
            </a:r>
            <a:r>
              <a:rPr lang="en-US" sz="3100" dirty="0" err="1"/>
              <a:t>ProMED</a:t>
            </a:r>
            <a:br>
              <a:rPr lang="en-US" sz="3100" dirty="0"/>
            </a:br>
            <a:r>
              <a:rPr lang="en-US" sz="3100" dirty="0"/>
              <a:t>Jan 14: WHO</a:t>
            </a:r>
            <a:endParaRPr lang="en-US" dirty="0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D4CE64-A06F-6DDC-33B2-055391A8A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14299" y="172597"/>
            <a:ext cx="4451226" cy="6512805"/>
          </a:xfrm>
        </p:spPr>
      </p:pic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C4EF99-6678-70CD-D45B-751FE81DEA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04775" y="0"/>
            <a:ext cx="5074088" cy="6781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18A2B0-E0AA-8A4E-767C-D7EEA3311781}"/>
              </a:ext>
            </a:extLst>
          </p:cNvPr>
          <p:cNvSpPr txBox="1"/>
          <p:nvPr/>
        </p:nvSpPr>
        <p:spPr>
          <a:xfrm>
            <a:off x="70339" y="5988494"/>
            <a:ext cx="375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https://www.who.int/emergencies/disease-outbreak-news/item/2009_01_14a-en</a:t>
            </a:r>
            <a:r>
              <a:rPr lang="en-US" sz="16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F9B8A-106A-427E-116F-C4E5DD3D61E6}"/>
              </a:ext>
            </a:extLst>
          </p:cNvPr>
          <p:cNvSpPr txBox="1"/>
          <p:nvPr/>
        </p:nvSpPr>
        <p:spPr>
          <a:xfrm>
            <a:off x="57885" y="5403719"/>
            <a:ext cx="375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https://promedmail.org/promed-post/?id=20090113.0142</a:t>
            </a:r>
            <a:r>
              <a:rPr lang="en-US" sz="1600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31FF7C-EC23-1927-AD4E-9D3F998220D2}"/>
              </a:ext>
            </a:extLst>
          </p:cNvPr>
          <p:cNvCxnSpPr>
            <a:cxnSpLocks/>
          </p:cNvCxnSpPr>
          <p:nvPr/>
        </p:nvCxnSpPr>
        <p:spPr>
          <a:xfrm>
            <a:off x="2689334" y="2517818"/>
            <a:ext cx="1404205" cy="13540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1D8857-0F02-4BFB-D9B2-B2990490D80E}"/>
              </a:ext>
            </a:extLst>
          </p:cNvPr>
          <p:cNvCxnSpPr>
            <a:cxnSpLocks/>
          </p:cNvCxnSpPr>
          <p:nvPr/>
        </p:nvCxnSpPr>
        <p:spPr>
          <a:xfrm flipV="1">
            <a:off x="2760772" y="1897062"/>
            <a:ext cx="1332767" cy="1027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770D45-A786-5BFC-9209-F21D4550A955}"/>
              </a:ext>
            </a:extLst>
          </p:cNvPr>
          <p:cNvCxnSpPr>
            <a:cxnSpLocks/>
          </p:cNvCxnSpPr>
          <p:nvPr/>
        </p:nvCxnSpPr>
        <p:spPr>
          <a:xfrm>
            <a:off x="2355959" y="3319836"/>
            <a:ext cx="5742504" cy="2254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9AA214-AF01-4C4E-944E-FE2CAAFDE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" t="88867" r="29103"/>
          <a:stretch/>
        </p:blipFill>
        <p:spPr>
          <a:xfrm>
            <a:off x="6379844" y="4536289"/>
            <a:ext cx="5812156" cy="135860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FCAFC7-53E3-3090-BD68-DDBE553EF37E}"/>
              </a:ext>
            </a:extLst>
          </p:cNvPr>
          <p:cNvSpPr/>
          <p:nvPr/>
        </p:nvSpPr>
        <p:spPr>
          <a:xfrm>
            <a:off x="4055633" y="5948979"/>
            <a:ext cx="3103581" cy="736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DBDF9-75AD-8C92-BB68-664FDCF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846A-55A9-D88B-A32B-95B90296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52361"/>
            <a:ext cx="10515600" cy="1018047"/>
          </a:xfrm>
        </p:spPr>
        <p:txBody>
          <a:bodyPr/>
          <a:lstStyle/>
          <a:p>
            <a:r>
              <a:rPr lang="en-US" dirty="0"/>
              <a:t>URLs about Egypt &amp; Avian Flu</a:t>
            </a:r>
          </a:p>
        </p:txBody>
      </p:sp>
      <p:pic>
        <p:nvPicPr>
          <p:cNvPr id="6" name="Content Placeholder 5" descr="A picture containing text, boat, old&#10;&#10;Description automatically generated">
            <a:extLst>
              <a:ext uri="{FF2B5EF4-FFF2-40B4-BE49-F238E27FC236}">
                <a16:creationId xmlns:a16="http://schemas.microsoft.com/office/drawing/2014/main" id="{F9515A47-2023-7E56-F455-1AA7FB2F7A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807" y="2113195"/>
            <a:ext cx="12372086" cy="4321625"/>
          </a:xfr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E370A29-1095-DC16-5B68-154D4DD06B4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489861" y="107877"/>
          <a:ext cx="4541177" cy="73697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1757">
                  <a:extLst>
                    <a:ext uri="{9D8B030D-6E8A-4147-A177-3AD203B41FA5}">
                      <a16:colId xmlns:a16="http://schemas.microsoft.com/office/drawing/2014/main" val="2053835781"/>
                    </a:ext>
                  </a:extLst>
                </a:gridCol>
                <a:gridCol w="1949420">
                  <a:extLst>
                    <a:ext uri="{9D8B030D-6E8A-4147-A177-3AD203B41FA5}">
                      <a16:colId xmlns:a16="http://schemas.microsoft.com/office/drawing/2014/main" val="1393481938"/>
                    </a:ext>
                  </a:extLst>
                </a:gridCol>
              </a:tblGrid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Date of WHO URL</a:t>
                      </a: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Days since </a:t>
                      </a:r>
                      <a:r>
                        <a:rPr lang="en-US" sz="1600" b="1" i="0" u="sng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prev</a:t>
                      </a:r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report</a:t>
                      </a: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271985169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January 14,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3312488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January 26,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67024296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February 5,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19111479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February 9,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32819331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2,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542272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10,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569754577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11,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0687382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23,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3373762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30,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70866465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8,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95027095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17,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27904246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21,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27503094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23,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33815420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May 6,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45813510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15,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738406473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22,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410053367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28,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11345137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June 2,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45461193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July 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28146967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August 11, 2009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7545119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August 31,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785566205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September 24,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73878026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November 20,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10207925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November 27,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22644099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December 21,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653856744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January 28, 2010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3975478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00CC0FC-0A8F-8157-1D13-38585BC6923E}"/>
              </a:ext>
            </a:extLst>
          </p:cNvPr>
          <p:cNvSpPr txBox="1"/>
          <p:nvPr/>
        </p:nvSpPr>
        <p:spPr>
          <a:xfrm>
            <a:off x="5742002" y="2537190"/>
            <a:ext cx="1406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</a:rPr>
              <a:t>ProMED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44841E-DC78-9BB1-F5AD-68FBDE76D947}"/>
              </a:ext>
            </a:extLst>
          </p:cNvPr>
          <p:cNvSpPr txBox="1">
            <a:spLocks/>
          </p:cNvSpPr>
          <p:nvPr/>
        </p:nvSpPr>
        <p:spPr>
          <a:xfrm>
            <a:off x="480818" y="845071"/>
            <a:ext cx="3786948" cy="139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Jan 12: Reuters</a:t>
            </a:r>
            <a:br>
              <a:rPr lang="en-US" sz="3100" dirty="0"/>
            </a:br>
            <a:r>
              <a:rPr lang="en-US" sz="3100" dirty="0"/>
              <a:t>Jan 13: </a:t>
            </a:r>
            <a:r>
              <a:rPr lang="en-US" sz="3100" dirty="0" err="1"/>
              <a:t>ProMED</a:t>
            </a:r>
            <a:br>
              <a:rPr lang="en-US" sz="3100" dirty="0"/>
            </a:br>
            <a:r>
              <a:rPr lang="en-US" sz="3100" dirty="0"/>
              <a:t>Jan 14: WHO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F364E9-C5E8-7959-5581-0498C2F89FEC}"/>
              </a:ext>
            </a:extLst>
          </p:cNvPr>
          <p:cNvCxnSpPr>
            <a:cxnSpLocks/>
          </p:cNvCxnSpPr>
          <p:nvPr/>
        </p:nvCxnSpPr>
        <p:spPr>
          <a:xfrm>
            <a:off x="2960077" y="1658815"/>
            <a:ext cx="1606786" cy="3277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B64A43-E293-C423-B1D4-00A8A00B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" t="88867" r="29103"/>
          <a:stretch/>
        </p:blipFill>
        <p:spPr>
          <a:xfrm>
            <a:off x="3361846" y="1025052"/>
            <a:ext cx="4849159" cy="113349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598DC-037E-5A81-4B01-B5F361991AA3}"/>
              </a:ext>
            </a:extLst>
          </p:cNvPr>
          <p:cNvCxnSpPr>
            <a:cxnSpLocks/>
          </p:cNvCxnSpPr>
          <p:nvPr/>
        </p:nvCxnSpPr>
        <p:spPr>
          <a:xfrm flipV="1">
            <a:off x="2620108" y="590219"/>
            <a:ext cx="5832230" cy="135581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6E4FAA-5173-6222-1C87-21847B4BEDF4}"/>
              </a:ext>
            </a:extLst>
          </p:cNvPr>
          <p:cNvSpPr/>
          <p:nvPr/>
        </p:nvSpPr>
        <p:spPr>
          <a:xfrm>
            <a:off x="2098089" y="6313611"/>
            <a:ext cx="5609766" cy="428402"/>
          </a:xfrm>
          <a:prstGeom prst="wedgeRectCallout">
            <a:avLst>
              <a:gd name="adj1" fmla="val 54972"/>
              <a:gd name="adj2" fmla="val -83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19% of 2009 WHO reports mention “Egypt” &amp; “Avian”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94924-B4A9-158F-03F0-C800EDE2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35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CB05-6805-8A0C-CC32-47C47652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/ </a:t>
            </a:r>
            <a:r>
              <a:rPr lang="en-US" dirty="0" err="1"/>
              <a:t>ProMED</a:t>
            </a:r>
            <a:r>
              <a:rPr lang="en-US" dirty="0"/>
              <a:t> (Preliminary)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1955E0-E817-AE24-2C6A-1401E809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65"/>
            <a:ext cx="10515600" cy="462819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ProMED</a:t>
            </a:r>
            <a:r>
              <a:rPr lang="en-US" dirty="0"/>
              <a:t> has more resolution </a:t>
            </a:r>
          </a:p>
          <a:p>
            <a:pPr lvl="1"/>
            <a:r>
              <a:rPr lang="en-US" dirty="0"/>
              <a:t>23x More reports (</a:t>
            </a:r>
            <a:r>
              <a:rPr lang="en-US" dirty="0">
                <a:solidFill>
                  <a:srgbClr val="090909"/>
                </a:solidFill>
                <a:effectLst/>
              </a:rPr>
              <a:t>2384/year vs. 102/year)</a:t>
            </a:r>
            <a:endParaRPr lang="en-US" dirty="0"/>
          </a:p>
          <a:p>
            <a:pPr lvl="1"/>
            <a:r>
              <a:rPr lang="en-US" dirty="0"/>
              <a:t>More content per report</a:t>
            </a:r>
          </a:p>
          <a:p>
            <a:pPr lvl="1"/>
            <a:r>
              <a:rPr lang="en-US" dirty="0"/>
              <a:t>More citations to sources</a:t>
            </a:r>
          </a:p>
          <a:p>
            <a:r>
              <a:rPr lang="en-US" dirty="0"/>
              <a:t>If </a:t>
            </a:r>
            <a:r>
              <a:rPr lang="en-US" i="1" dirty="0"/>
              <a:t>less is more</a:t>
            </a:r>
          </a:p>
          <a:p>
            <a:pPr lvl="1"/>
            <a:r>
              <a:rPr lang="en-US" dirty="0"/>
              <a:t>then WHO is brief and to the point</a:t>
            </a:r>
          </a:p>
          <a:p>
            <a:r>
              <a:rPr lang="en-US" dirty="0"/>
              <a:t>Alternative hypothesis:</a:t>
            </a:r>
          </a:p>
          <a:p>
            <a:pPr lvl="1"/>
            <a:r>
              <a:rPr lang="en-US" i="1" dirty="0"/>
              <a:t>More is more </a:t>
            </a:r>
            <a:r>
              <a:rPr lang="en-US" dirty="0"/>
              <a:t>(but useful to summarize with timelines)</a:t>
            </a:r>
          </a:p>
          <a:p>
            <a:pPr lvl="1"/>
            <a:r>
              <a:rPr lang="en-US" dirty="0"/>
              <a:t>Challenge for Information Retrieval/Summarization:  find the bigger picture</a:t>
            </a:r>
          </a:p>
          <a:p>
            <a:r>
              <a:rPr lang="en-US" dirty="0"/>
              <a:t>Failure to find (so far)</a:t>
            </a:r>
          </a:p>
          <a:p>
            <a:pPr lvl="1"/>
            <a:r>
              <a:rPr lang="en-US" dirty="0"/>
              <a:t>Not prepared to say that WHO is late because of politics</a:t>
            </a:r>
          </a:p>
        </p:txBody>
      </p:sp>
      <p:pic>
        <p:nvPicPr>
          <p:cNvPr id="7" name="Content Placeholder 5" descr="A picture containing text, boat, old&#10;&#10;Description automatically generated">
            <a:extLst>
              <a:ext uri="{FF2B5EF4-FFF2-40B4-BE49-F238E27FC236}">
                <a16:creationId xmlns:a16="http://schemas.microsoft.com/office/drawing/2014/main" id="{CC41ABD1-6A71-5369-A8F9-A4C4FDF8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56" y="2401644"/>
            <a:ext cx="5195945" cy="18149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9CB86-193E-6C52-3E89-3BACACDF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37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2FF0-F14C-46F1-8A65-E5AD2C7A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6C352-A695-5B0E-4B31-20728FD0B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Beyond Abstracts</a:t>
                </a:r>
              </a:p>
              <a:p>
                <a:pPr lvl="1"/>
                <a:r>
                  <a:rPr lang="en-US" dirty="0"/>
                  <a:t>There are more papers</a:t>
                </a:r>
              </a:p>
              <a:p>
                <a:pPr lvl="2"/>
                <a:r>
                  <a:rPr lang="en-US" b="1" dirty="0">
                    <a:solidFill>
                      <a:srgbClr val="00B050"/>
                    </a:solidFill>
                  </a:rPr>
                  <a:t>with citations (but not abstracts) [45.8M]</a:t>
                </a:r>
              </a:p>
              <a:p>
                <a:pPr lvl="2"/>
                <a:r>
                  <a:rPr lang="en-US" b="1" dirty="0">
                    <a:solidFill>
                      <a:srgbClr val="FF0000"/>
                    </a:solidFill>
                  </a:rPr>
                  <a:t>than vice versa [33.7M]</a:t>
                </a:r>
              </a:p>
              <a:p>
                <a:r>
                  <a:rPr lang="en-US" dirty="0"/>
                  <a:t>Better Together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𝑆𝑝𝑒𝑐𝑡𝑒𝑟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𝑃𝑟𝑜𝑁𝐸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𝑆𝑝𝑒𝑐𝑡𝑒𝑟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𝑃𝑟𝑜𝑁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GPUs (with GBs) vs. CPUs (with TBs)</a:t>
                </a:r>
              </a:p>
              <a:p>
                <a:r>
                  <a:rPr lang="en-US" dirty="0"/>
                  <a:t>Bigger is better!  Why?</a:t>
                </a:r>
              </a:p>
              <a:p>
                <a:pPr lvl="1"/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More understanding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Non-Linear: BERT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Linear Algebra: </a:t>
                </a:r>
                <a:r>
                  <a:rPr lang="en-US" dirty="0" err="1">
                    <a:sym typeface="Wingdings" pitchFamily="2" charset="2"/>
                  </a:rPr>
                  <a:t>ProNE</a:t>
                </a:r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Linear Methods have more history/theorems</a:t>
                </a:r>
              </a:p>
              <a:p>
                <a:r>
                  <a:rPr lang="en-US" dirty="0">
                    <a:sym typeface="Wingdings" pitchFamily="2" charset="2"/>
                  </a:rPr>
                  <a:t>Reasoning with large collections of documents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6C352-A695-5B0E-4B31-20728FD0B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9" descr="Diagram, venn diagram&#10;&#10;Description automatically generated">
            <a:extLst>
              <a:ext uri="{FF2B5EF4-FFF2-40B4-BE49-F238E27FC236}">
                <a16:creationId xmlns:a16="http://schemas.microsoft.com/office/drawing/2014/main" id="{29740832-48C6-7860-D42A-1395C6910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59" t="13828" r="18273" b="8409"/>
          <a:stretch/>
        </p:blipFill>
        <p:spPr>
          <a:xfrm>
            <a:off x="8147407" y="401771"/>
            <a:ext cx="3492982" cy="296240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B11B82-2BE1-DBD0-3F21-49526E5E8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02857"/>
              </p:ext>
            </p:extLst>
          </p:nvPr>
        </p:nvGraphicFramePr>
        <p:xfrm>
          <a:off x="7705915" y="3536177"/>
          <a:ext cx="4375965" cy="2956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80562">
                  <a:extLst>
                    <a:ext uri="{9D8B030D-6E8A-4147-A177-3AD203B41FA5}">
                      <a16:colId xmlns:a16="http://schemas.microsoft.com/office/drawing/2014/main" val="1437593055"/>
                    </a:ext>
                  </a:extLst>
                </a:gridCol>
                <a:gridCol w="1395403">
                  <a:extLst>
                    <a:ext uri="{9D8B030D-6E8A-4147-A177-3AD203B41FA5}">
                      <a16:colId xmlns:a16="http://schemas.microsoft.com/office/drawing/2014/main" val="3373555289"/>
                    </a:ext>
                  </a:extLst>
                </a:gridCol>
              </a:tblGrid>
              <a:tr h="49278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Task: Citation Prediction</a:t>
                      </a:r>
                    </a:p>
                  </a:txBody>
                  <a:tcPr marL="6870" marR="6870" marT="6870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extLst>
                  <a:ext uri="{0D108BD9-81ED-4DB2-BD59-A6C34878D82A}">
                    <a16:rowId xmlns:a16="http://schemas.microsoft.com/office/drawing/2014/main" val="722823766"/>
                  </a:ext>
                </a:extLst>
              </a:tr>
              <a:tr h="492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646270"/>
                  </a:ext>
                </a:extLst>
              </a:tr>
              <a:tr h="492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SPECTER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76.4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extLst>
                  <a:ext uri="{0D108BD9-81ED-4DB2-BD59-A6C34878D82A}">
                    <a16:rowId xmlns:a16="http://schemas.microsoft.com/office/drawing/2014/main" val="3917757780"/>
                  </a:ext>
                </a:extLst>
              </a:tr>
              <a:tr h="492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BM25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79.0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extLst>
                  <a:ext uri="{0D108BD9-81ED-4DB2-BD59-A6C34878D82A}">
                    <a16:rowId xmlns:a16="http://schemas.microsoft.com/office/drawing/2014/main" val="2911071318"/>
                  </a:ext>
                </a:extLst>
              </a:tr>
              <a:tr h="492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ProNE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80.3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extLst>
                  <a:ext uri="{0D108BD9-81ED-4DB2-BD59-A6C34878D82A}">
                    <a16:rowId xmlns:a16="http://schemas.microsoft.com/office/drawing/2014/main" val="2840935490"/>
                  </a:ext>
                </a:extLst>
              </a:tr>
              <a:tr h="492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SPECTER + ProNE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81.8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70" marR="6870" marT="6870" marB="0" anchor="ctr"/>
                </a:tc>
                <a:extLst>
                  <a:ext uri="{0D108BD9-81ED-4DB2-BD59-A6C34878D82A}">
                    <a16:rowId xmlns:a16="http://schemas.microsoft.com/office/drawing/2014/main" val="145516599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375D0-A43A-AB1C-E2B8-887A068C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8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  </a:t>
            </a:r>
            <a:r>
              <a:rPr lang="en" sz="2800" dirty="0">
                <a:solidFill>
                  <a:schemeClr val="lt1"/>
                </a:solidFill>
              </a:rPr>
              <a:t>(source: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247" y="703779"/>
            <a:ext cx="8037200" cy="3888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-266699" y="4657157"/>
            <a:ext cx="6838054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team; 7 year project</a:t>
            </a:r>
            <a:endParaRPr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269381" y="5219019"/>
            <a:ext cx="5460562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papers; </a:t>
            </a:r>
            <a:r>
              <a:rPr lang="en" sz="3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2B Citations</a:t>
            </a:r>
            <a:endParaRPr sz="3200" dirty="0"/>
          </a:p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3200" dirty="0"/>
          </a:p>
        </p:txBody>
      </p:sp>
      <p:graphicFrame>
        <p:nvGraphicFramePr>
          <p:cNvPr id="2" name="Content Placeholder 8">
            <a:extLst>
              <a:ext uri="{FF2B5EF4-FFF2-40B4-BE49-F238E27FC236}">
                <a16:creationId xmlns:a16="http://schemas.microsoft.com/office/drawing/2014/main" id="{10601FD2-2EB9-BD4C-CC0F-76B4FFAF65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751921"/>
              </p:ext>
            </p:extLst>
          </p:nvPr>
        </p:nvGraphicFramePr>
        <p:xfrm>
          <a:off x="8111448" y="703779"/>
          <a:ext cx="4080552" cy="55531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5417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1939175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485960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7788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4000" b="0" i="0" u="sng" strike="noStrike" dirty="0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5076597"/>
                  </a:ext>
                </a:extLst>
              </a:tr>
              <a:tr h="778879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0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658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43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D41B0-751F-D3FD-A5EE-B879D50D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of Fields of Study</a:t>
            </a:r>
            <a:br>
              <a:rPr lang="en-US" dirty="0"/>
            </a:br>
            <a:r>
              <a:rPr lang="en-US" sz="4000" dirty="0"/>
              <a:t>Weak on Law, Journalism, etc.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1B52EC1-C152-965D-570D-4B9597CE2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578530"/>
              </p:ext>
            </p:extLst>
          </p:nvPr>
        </p:nvGraphicFramePr>
        <p:xfrm>
          <a:off x="118153" y="1587358"/>
          <a:ext cx="8727900" cy="5046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1975">
                  <a:extLst>
                    <a:ext uri="{9D8B030D-6E8A-4147-A177-3AD203B41FA5}">
                      <a16:colId xmlns:a16="http://schemas.microsoft.com/office/drawing/2014/main" val="159017620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1449604028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3843591828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1606349203"/>
                    </a:ext>
                  </a:extLst>
                </a:gridCol>
              </a:tblGrid>
              <a:tr h="5957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90909"/>
                          </a:solidFill>
                          <a:effectLst/>
                          <a:latin typeface="Menlo" panose="020B0609030804020204" pitchFamily="49" charset="0"/>
                        </a:rPr>
                        <a:t>Papers (millions)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of Study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90909"/>
                          </a:solidFill>
                          <a:effectLst/>
                          <a:latin typeface="Menlo" panose="020B0609030804020204" pitchFamily="49" charset="0"/>
                        </a:rPr>
                        <a:t>Papers (millions)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of Study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7010494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45.2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Medicine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Business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6011180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Chemistry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3.4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Sociology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0255681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Computer_Science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Geography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228990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Biology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Economics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7727107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10.0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Materials_Science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Environmental_Science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864165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8.2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Engineering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2.6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8456408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6.8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Physics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2.1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History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065063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Psychology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1.8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8266701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5.3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Mathematics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Philosophy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2013822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4.0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Political_Science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9521214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56FB506-2A93-826C-B5D6-BB2493DF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761" y="210620"/>
            <a:ext cx="3241735" cy="643675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68A4A-D88D-876E-55D4-C8EABDC62E72}"/>
              </a:ext>
            </a:extLst>
          </p:cNvPr>
          <p:cNvSpPr/>
          <p:nvPr/>
        </p:nvSpPr>
        <p:spPr>
          <a:xfrm>
            <a:off x="8676527" y="3190126"/>
            <a:ext cx="3397320" cy="34439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670D-76DA-E460-931B-B6827E14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8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2C16F8-6C10-E414-C59D-E24CA0ED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Practice: </a:t>
            </a:r>
            <a:br>
              <a:rPr lang="en-US" dirty="0"/>
            </a:br>
            <a:r>
              <a:rPr lang="en-US" dirty="0"/>
              <a:t>Title and Abstracts (</a:t>
            </a:r>
            <a:r>
              <a:rPr lang="en-US" b="1" i="1" u="sng" dirty="0"/>
              <a:t>and little else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2A2DF8-B359-B830-FD96-318FC47E32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Notation: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a model (BERT)</a:t>
                </a:r>
              </a:p>
              <a:p>
                <a:r>
                  <a:rPr lang="en-US" dirty="0"/>
                  <a:t>At inference time,</a:t>
                </a:r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indexing time,</a:t>
                </a:r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training time,</a:t>
                </a:r>
              </a:p>
              <a:p>
                <a:pPr lvl="1"/>
                <a:r>
                  <a:rPr lang="en-US" dirty="0"/>
                  <a:t>Citations are sometimes used </a:t>
                </a:r>
              </a:p>
              <a:p>
                <a:pPr lvl="2"/>
                <a:r>
                  <a:rPr lang="en-US" dirty="0"/>
                  <a:t>to 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Examples: Specter, GNNs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2A2DF8-B359-B830-FD96-318FC47E3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604746-EE73-107B-6316-64E31A9C0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Opportunity:</a:t>
            </a:r>
          </a:p>
          <a:p>
            <a:pPr lvl="1"/>
            <a:r>
              <a:rPr lang="en-US" dirty="0"/>
              <a:t>Take advantage of citation graph </a:t>
            </a:r>
          </a:p>
          <a:p>
            <a:pPr lvl="1"/>
            <a:r>
              <a:rPr lang="en-US" dirty="0"/>
              <a:t>(and citing sentences)</a:t>
            </a:r>
          </a:p>
          <a:p>
            <a:pPr lvl="1"/>
            <a:r>
              <a:rPr lang="en-US" b="1" i="1" u="sng" dirty="0"/>
              <a:t>at all times</a:t>
            </a:r>
            <a:r>
              <a:rPr lang="en-US" b="1" i="1" dirty="0"/>
              <a:t> </a:t>
            </a:r>
            <a:r>
              <a:rPr lang="en-US" dirty="0"/>
              <a:t>(inference, indexing, …)</a:t>
            </a:r>
            <a:endParaRPr lang="en-US" b="1" i="1" u="sng" dirty="0"/>
          </a:p>
          <a:p>
            <a:r>
              <a:rPr lang="en-US" dirty="0"/>
              <a:t>What are citing sentences?</a:t>
            </a:r>
          </a:p>
          <a:p>
            <a:pPr lvl="1"/>
            <a:r>
              <a:rPr lang="en-US" dirty="0"/>
              <a:t>Like Anchor Text in Web Search</a:t>
            </a:r>
          </a:p>
          <a:p>
            <a:pPr lvl="1"/>
            <a:r>
              <a:rPr lang="en-US" dirty="0"/>
              <a:t>Citing sentences are sentences</a:t>
            </a:r>
          </a:p>
          <a:p>
            <a:pPr lvl="2"/>
            <a:r>
              <a:rPr lang="en-US" dirty="0"/>
              <a:t>in other docs </a:t>
            </a:r>
          </a:p>
          <a:p>
            <a:pPr lvl="2"/>
            <a:r>
              <a:rPr lang="en-US" dirty="0"/>
              <a:t>that cite doc of interest</a:t>
            </a:r>
          </a:p>
          <a:p>
            <a:pPr lvl="1"/>
            <a:r>
              <a:rPr lang="en-US" dirty="0"/>
              <a:t>Examples of usefulness: </a:t>
            </a:r>
          </a:p>
          <a:p>
            <a:pPr lvl="2"/>
            <a:r>
              <a:rPr lang="en-US" dirty="0"/>
              <a:t>Turing (1936)</a:t>
            </a:r>
          </a:p>
          <a:p>
            <a:pPr lvl="2"/>
            <a:r>
              <a:rPr lang="en-US" dirty="0"/>
              <a:t>Church &amp; Hanks (1990)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6CD7D1-8602-2924-6FEE-9D996C86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9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 descr="Diagram, venn diagram&#10;&#10;Description automatically generated">
            <a:extLst>
              <a:ext uri="{FF2B5EF4-FFF2-40B4-BE49-F238E27FC236}">
                <a16:creationId xmlns:a16="http://schemas.microsoft.com/office/drawing/2014/main" id="{A379E60F-AADB-BEF2-32B9-6EA574969F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959" t="13828" r="18273" b="8409"/>
          <a:stretch/>
        </p:blipFill>
        <p:spPr>
          <a:xfrm>
            <a:off x="5892343" y="1788782"/>
            <a:ext cx="5182967" cy="439568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Opportunity: Many paper ids have abstracts or citations (</a:t>
            </a:r>
            <a:r>
              <a:rPr lang="en-US" b="1" i="1" u="sng" dirty="0"/>
              <a:t>but not both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5CBD04-51D6-64F8-8368-20557F118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1" y="1697967"/>
            <a:ext cx="6590423" cy="4351338"/>
          </a:xfrm>
        </p:spPr>
        <p:txBody>
          <a:bodyPr>
            <a:normAutofit/>
          </a:bodyPr>
          <a:lstStyle/>
          <a:p>
            <a:r>
              <a:rPr lang="en-US" dirty="0"/>
              <a:t>There are more papers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with citations (but not abstracts) [45.8M]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than vice versa [33.7M]</a:t>
            </a:r>
          </a:p>
          <a:p>
            <a:r>
              <a:rPr lang="en-US" dirty="0"/>
              <a:t>Example: highly cited book</a:t>
            </a:r>
          </a:p>
          <a:p>
            <a:pPr lvl="1"/>
            <a:r>
              <a:rPr lang="en-US" dirty="0"/>
              <a:t>Books do not have abstracts</a:t>
            </a:r>
          </a:p>
          <a:p>
            <a:pPr lvl="1"/>
            <a:r>
              <a:rPr lang="en-US" dirty="0"/>
              <a:t>(Most books are behind paywalls)</a:t>
            </a:r>
          </a:p>
          <a:p>
            <a:r>
              <a:rPr lang="en-US" dirty="0"/>
              <a:t>Better together opportunity</a:t>
            </a:r>
          </a:p>
          <a:p>
            <a:pPr lvl="1"/>
            <a:r>
              <a:rPr lang="en-US" dirty="0"/>
              <a:t>Text + Context (Citations)</a:t>
            </a:r>
          </a:p>
          <a:p>
            <a:pPr lvl="2"/>
            <a:r>
              <a:rPr lang="en-US" dirty="0"/>
              <a:t>Take advantage of what we have</a:t>
            </a:r>
          </a:p>
          <a:p>
            <a:pPr lvl="2"/>
            <a:r>
              <a:rPr lang="en-US" dirty="0"/>
              <a:t>Robust to missing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575C5-F495-13DA-3F5B-90EA491DDFB0}"/>
              </a:ext>
            </a:extLst>
          </p:cNvPr>
          <p:cNvSpPr txBox="1"/>
          <p:nvPr/>
        </p:nvSpPr>
        <p:spPr>
          <a:xfrm>
            <a:off x="6678855" y="400813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4B26B-BCEA-846D-F656-FA627D8E959A}"/>
              </a:ext>
            </a:extLst>
          </p:cNvPr>
          <p:cNvSpPr txBox="1"/>
          <p:nvPr/>
        </p:nvSpPr>
        <p:spPr>
          <a:xfrm>
            <a:off x="8422402" y="40108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EFCBB-9291-8F69-C8AF-6C721A20E5EE}"/>
              </a:ext>
            </a:extLst>
          </p:cNvPr>
          <p:cNvSpPr txBox="1"/>
          <p:nvPr/>
        </p:nvSpPr>
        <p:spPr>
          <a:xfrm>
            <a:off x="10216308" y="398662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FC08D-0927-0A56-61EE-AB145B9EA846}"/>
              </a:ext>
            </a:extLst>
          </p:cNvPr>
          <p:cNvSpPr txBox="1"/>
          <p:nvPr/>
        </p:nvSpPr>
        <p:spPr>
          <a:xfrm>
            <a:off x="7529135" y="6184462"/>
            <a:ext cx="289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+63.6M Papers with neither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B55756C1-A000-9B13-808D-90D9D479757C}"/>
              </a:ext>
            </a:extLst>
          </p:cNvPr>
          <p:cNvSpPr/>
          <p:nvPr/>
        </p:nvSpPr>
        <p:spPr>
          <a:xfrm>
            <a:off x="10459805" y="5550944"/>
            <a:ext cx="1642109" cy="633518"/>
          </a:xfrm>
          <a:prstGeom prst="wedgeRectCallout">
            <a:avLst>
              <a:gd name="adj1" fmla="val -66519"/>
              <a:gd name="adj2" fmla="val 11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Mentioned in Citation Graph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4973762-06BF-6E19-E34B-A749C6BD7038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-75474"/>
              <a:gd name="adj2" fmla="val 10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9A8C1D86-16F2-6F53-7BA3-315C0E430B08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3978"/>
              <a:gd name="adj2" fmla="val 969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B6F8AA8D-6EB7-5382-9120-8B6E125F02D9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72745"/>
              <a:gd name="adj2" fmla="val 107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7DFF3-408B-C273-C1DA-0D3799C8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3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39AE-DC33-E445-0497-84186403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Beyond Abstracts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7CA0-8368-BA43-E085-01A6FBE799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 Systems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Assign submissions to reviewers</a:t>
            </a:r>
          </a:p>
          <a:p>
            <a:r>
              <a:rPr lang="en-US" dirty="0"/>
              <a:t>Find similar papers</a:t>
            </a:r>
          </a:p>
          <a:p>
            <a:pPr lvl="1"/>
            <a:r>
              <a:rPr lang="en-US" dirty="0"/>
              <a:t>Rank retrieval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45038FF-9E9F-1BD0-F9D5-72AC96E5F51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81711" y="1825625"/>
                <a:ext cx="630564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Standard Recipe</a:t>
                </a:r>
              </a:p>
              <a:p>
                <a:pPr lvl="1"/>
                <a:r>
                  <a:rPr lang="en-US" dirty="0"/>
                  <a:t>Before BERT</a:t>
                </a:r>
              </a:p>
              <a:p>
                <a:pPr lvl="2"/>
                <a:r>
                  <a:rPr lang="en-US" dirty="0"/>
                  <a:t>Index titles &amp; abstracts with inverted file</a:t>
                </a:r>
              </a:p>
              <a:p>
                <a:pPr lvl="1"/>
                <a:r>
                  <a:rPr lang="en-US" dirty="0"/>
                  <a:t>After BERT (Specter)</a:t>
                </a:r>
              </a:p>
              <a:p>
                <a:pPr lvl="2"/>
                <a:r>
                  <a:rPr lang="en-US" dirty="0"/>
                  <a:t>Map abstracts to vectors</a:t>
                </a:r>
              </a:p>
              <a:p>
                <a:pPr lvl="2"/>
                <a:r>
                  <a:rPr lang="en-US" dirty="0"/>
                  <a:t>Do this for all documents in collection</a:t>
                </a:r>
              </a:p>
              <a:p>
                <a:pPr lvl="3"/>
                <a:r>
                  <a:rPr lang="en-US" dirty="0"/>
                  <a:t>and for input queries</a:t>
                </a:r>
              </a:p>
              <a:p>
                <a:pPr lvl="2"/>
                <a:r>
                  <a:rPr lang="en-US" dirty="0"/>
                  <a:t>Find docs near query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𝑛𝑒𝑎𝑟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Missed opportunity:</a:t>
                </a:r>
              </a:p>
              <a:p>
                <a:pPr lvl="1"/>
                <a:r>
                  <a:rPr lang="en-US" b="1" i="1" u="sng" dirty="0"/>
                  <a:t>Beyond abstracts</a:t>
                </a:r>
              </a:p>
              <a:p>
                <a:pPr lvl="1"/>
                <a:r>
                  <a:rPr lang="en-US" dirty="0"/>
                  <a:t>More features (citations, downloads, …)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45038FF-9E9F-1BD0-F9D5-72AC96E5F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81711" y="1825625"/>
                <a:ext cx="6305641" cy="4351338"/>
              </a:xfrm>
              <a:blipFill>
                <a:blip r:embed="rId2"/>
                <a:stretch>
                  <a:fillRect l="-1807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4E2BB8EF-188D-CD45-03AD-78FD8A719E2B}"/>
              </a:ext>
            </a:extLst>
          </p:cNvPr>
          <p:cNvSpPr/>
          <p:nvPr/>
        </p:nvSpPr>
        <p:spPr>
          <a:xfrm>
            <a:off x="8027962" y="1197889"/>
            <a:ext cx="4055195" cy="627736"/>
          </a:xfrm>
          <a:prstGeom prst="wedgeRectCallout">
            <a:avLst>
              <a:gd name="adj1" fmla="val -42467"/>
              <a:gd name="adj2" fmla="val 1694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Elastic Search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api.semanticscholar.org</a:t>
            </a:r>
            <a:r>
              <a:rPr lang="en-US" sz="12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/recommendations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3AE28-E84B-4365-B306-382C3FD0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7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01870E-83F8-D9DD-2D4C-A8C0D173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 Graph: Clearly useful for some tasks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2E5A18-D818-9BFC-0085-9CBD564DD4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Recommendation Systems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Assign submissions to reviewers</a:t>
            </a:r>
          </a:p>
          <a:p>
            <a:r>
              <a:rPr lang="en-US" dirty="0"/>
              <a:t>Find similar papers</a:t>
            </a:r>
          </a:p>
          <a:p>
            <a:pPr lvl="1"/>
            <a:r>
              <a:rPr lang="en-US" dirty="0"/>
              <a:t>Rank retrieval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87FD6B-1A94-C8A6-98BD-89FFDEBCB8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reviewer matching</a:t>
            </a:r>
          </a:p>
          <a:p>
            <a:pPr lvl="1"/>
            <a:r>
              <a:rPr lang="en-US" dirty="0"/>
              <a:t>When we started EMNLP</a:t>
            </a:r>
          </a:p>
          <a:p>
            <a:pPr lvl="1"/>
            <a:r>
              <a:rPr lang="en-US" dirty="0"/>
              <a:t>I would often assign submissions to tracks by hand (@ 2 min/paper)</a:t>
            </a:r>
          </a:p>
          <a:p>
            <a:pPr lvl="1"/>
            <a:r>
              <a:rPr lang="en-US" dirty="0"/>
              <a:t>I would skim title and abstract</a:t>
            </a:r>
          </a:p>
          <a:p>
            <a:pPr lvl="2"/>
            <a:r>
              <a:rPr lang="en-US" dirty="0"/>
              <a:t>and then flip to the references</a:t>
            </a:r>
          </a:p>
          <a:p>
            <a:pPr lvl="1"/>
            <a:r>
              <a:rPr lang="en-US" dirty="0"/>
              <a:t>Abstracts are hard to read</a:t>
            </a:r>
          </a:p>
          <a:p>
            <a:pPr lvl="2"/>
            <a:r>
              <a:rPr lang="en-US" dirty="0"/>
              <a:t>Formal language, long sentences</a:t>
            </a:r>
          </a:p>
          <a:p>
            <a:pPr lvl="1"/>
            <a:r>
              <a:rPr lang="en-US" dirty="0"/>
              <a:t>Often easier to match on refs</a:t>
            </a:r>
          </a:p>
          <a:p>
            <a:pPr lvl="2"/>
            <a:r>
              <a:rPr lang="en-US" dirty="0"/>
              <a:t>If a reviewer is cited, then they </a:t>
            </a:r>
          </a:p>
          <a:p>
            <a:pPr lvl="3"/>
            <a:r>
              <a:rPr lang="en-US" dirty="0"/>
              <a:t>know the background, </a:t>
            </a:r>
          </a:p>
          <a:p>
            <a:pPr lvl="3"/>
            <a:r>
              <a:rPr lang="en-US" dirty="0"/>
              <a:t>and agree with the approach</a:t>
            </a:r>
          </a:p>
          <a:p>
            <a:pPr lvl="1"/>
            <a:r>
              <a:rPr lang="en-US" dirty="0"/>
              <a:t>Often, Citations &gt;&gt; Abstracts</a:t>
            </a: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2F97C4-FAD8-D9FF-97D7-8619499D9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6" b="1590"/>
          <a:stretch/>
        </p:blipFill>
        <p:spPr>
          <a:xfrm>
            <a:off x="62565" y="4174303"/>
            <a:ext cx="6427694" cy="2567315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0767620C-B8A0-38E0-85C9-5236E27BC9C3}"/>
              </a:ext>
            </a:extLst>
          </p:cNvPr>
          <p:cNvSpPr/>
          <p:nvPr/>
        </p:nvSpPr>
        <p:spPr>
          <a:xfrm>
            <a:off x="6532098" y="6068060"/>
            <a:ext cx="5542671" cy="487680"/>
          </a:xfrm>
          <a:prstGeom prst="wedgeRectCallout">
            <a:avLst>
              <a:gd name="adj1" fmla="val -55919"/>
              <a:gd name="adj2" fmla="val -47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Poor matching 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 Iffy Reviewing  SOTA-Chasing</a:t>
            </a:r>
            <a:endParaRPr lang="en-US" sz="12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064EF-4C62-0117-A72C-3FDBE0C4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E0FC31A1-5AA4-6E88-4703-F41ED8E690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88050864"/>
              </p:ext>
            </p:extLst>
          </p:nvPr>
        </p:nvGraphicFramePr>
        <p:xfrm>
          <a:off x="6881243" y="1825625"/>
          <a:ext cx="5126826" cy="38894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1094">
                  <a:extLst>
                    <a:ext uri="{9D8B030D-6E8A-4147-A177-3AD203B41FA5}">
                      <a16:colId xmlns:a16="http://schemas.microsoft.com/office/drawing/2014/main" val="3938453072"/>
                    </a:ext>
                  </a:extLst>
                </a:gridCol>
                <a:gridCol w="2625732">
                  <a:extLst>
                    <a:ext uri="{9D8B030D-6E8A-4147-A177-3AD203B41FA5}">
                      <a16:colId xmlns:a16="http://schemas.microsoft.com/office/drawing/2014/main" val="1689976429"/>
                    </a:ext>
                  </a:extLst>
                </a:gridCol>
              </a:tblGrid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sng" strike="noStrike" dirty="0">
                          <a:effectLst/>
                          <a:latin typeface="+mn-lt"/>
                        </a:rPr>
                        <a:t>N </a:t>
                      </a:r>
                    </a:p>
                    <a:p>
                      <a:pPr algn="ctr" fontAlgn="b"/>
                      <a:r>
                        <a:rPr lang="en-US" sz="2000" b="1" u="sng" strike="noStrike" dirty="0">
                          <a:effectLst/>
                          <a:latin typeface="+mn-lt"/>
                        </a:rPr>
                        <a:t>(millions of paper ids)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Case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3389409018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207.8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In Semantic Scholar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4163253710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144.0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abstracts, citations and/or references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1825392657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110.5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citations and/or references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1963030280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98.4 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With abstracts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336729135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25.9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full text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284749179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of the Literature on Academic Search is Based on Titles and Abstracts (</a:t>
            </a:r>
            <a:r>
              <a:rPr lang="en-US" b="1" i="1" dirty="0"/>
              <a:t>and little else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5CBD04-51D6-64F8-8368-20557F1188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4298" y="1825625"/>
                <a:ext cx="632694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Cranfield (</a:t>
                </a:r>
                <a:r>
                  <a:rPr lang="en-US" dirty="0" err="1"/>
                  <a:t>Cleverdon</a:t>
                </a:r>
                <a:r>
                  <a:rPr lang="en-US" dirty="0"/>
                  <a:t>, 1967) </a:t>
                </a:r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Features (of documents &amp; queries)</a:t>
                </a:r>
              </a:p>
              <a:p>
                <a:pPr lvl="1"/>
                <a:r>
                  <a:rPr lang="en-US" dirty="0"/>
                  <a:t>Full text (for relatively few cases: 26M)</a:t>
                </a:r>
              </a:p>
              <a:p>
                <a:pPr lvl="1"/>
                <a:r>
                  <a:rPr lang="en-US" dirty="0"/>
                  <a:t>Abstracts (for more cases: 98M)</a:t>
                </a:r>
              </a:p>
              <a:p>
                <a:pPr lvl="1"/>
                <a:r>
                  <a:rPr lang="en-US" b="1" i="1" dirty="0"/>
                  <a:t>Citation Graph</a:t>
                </a:r>
                <a:r>
                  <a:rPr lang="en-US" dirty="0"/>
                  <a:t> (for </a:t>
                </a:r>
                <a:r>
                  <a:rPr lang="en-US" b="1" i="1" u="sng" dirty="0"/>
                  <a:t>even</a:t>
                </a:r>
                <a:r>
                  <a:rPr lang="en-US" dirty="0"/>
                  <a:t> more cases: 144M)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5CBD04-51D6-64F8-8368-20557F118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4298" y="1825625"/>
                <a:ext cx="6326945" cy="4351338"/>
              </a:xfrm>
              <a:blipFill>
                <a:blip r:embed="rId2"/>
                <a:stretch>
                  <a:fillRect l="-1603" t="-2326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841CB-5C73-9610-7867-9B98C7CA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4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4571</TotalTime>
  <Words>2983</Words>
  <Application>Microsoft Macintosh PowerPoint</Application>
  <PresentationFormat>Widescreen</PresentationFormat>
  <Paragraphs>728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gentona</vt:lpstr>
      <vt:lpstr>Menlo</vt:lpstr>
      <vt:lpstr>quadon</vt:lpstr>
      <vt:lpstr>Times</vt:lpstr>
      <vt:lpstr>Office Theme</vt:lpstr>
      <vt:lpstr>Beyond Titles and Abstracts</vt:lpstr>
      <vt:lpstr>JSALT is a go! 2023 Jelinek Summer Workshop on Speech and Language Technology https://www.clsp.jhu.edu/2023-jelinek-summer-workshop/ </vt:lpstr>
      <vt:lpstr>Semantic Scholar: Significant Effort          (source: Dan Weld)</vt:lpstr>
      <vt:lpstr>Diversity of Fields of Study Weak on Law, Journalism, etc.</vt:lpstr>
      <vt:lpstr>Current Practice:  Title and Abstracts (and little else)</vt:lpstr>
      <vt:lpstr>Opportunity: Many paper ids have abstracts or citations (but not both)</vt:lpstr>
      <vt:lpstr>Motivation: Beyond Abstracts</vt:lpstr>
      <vt:lpstr>Citation Graph: Clearly useful for some tasks</vt:lpstr>
      <vt:lpstr>Much of the Literature on Academic Search is Based on Titles and Abstracts (and little else) </vt:lpstr>
      <vt:lpstr>Take advantage of what we have; Robust to missing values</vt:lpstr>
      <vt:lpstr>Proposed ANN Method</vt:lpstr>
      <vt:lpstr>PowerPoint Presentation</vt:lpstr>
      <vt:lpstr>Task: Recommender System</vt:lpstr>
      <vt:lpstr>PowerPoint Presentation</vt:lpstr>
      <vt:lpstr>PowerPoint Presentation</vt:lpstr>
      <vt:lpstr>PowerPoint Presentation</vt:lpstr>
      <vt:lpstr>Evaluations: Assumes Standard Recipe (Misses opportunity to take advantage of citations)</vt:lpstr>
      <vt:lpstr>Proposed (non-standard) evaluation recipe</vt:lpstr>
      <vt:lpstr>Computing Environments: GPUs (with GBs) vs. CPUs (with TBs) (People think about what they can afford to think about)</vt:lpstr>
      <vt:lpstr>Scale: Blessing &amp; Curse Citation Graphs  Network Effects</vt:lpstr>
      <vt:lpstr>Bigger is Better!  Why?</vt:lpstr>
      <vt:lpstr>Bigger Stretch:  Theoretical combinations of deep nets &amp; SVD</vt:lpstr>
      <vt:lpstr>Challenge:  Reasoning with Large Collections of Documents</vt:lpstr>
      <vt:lpstr>WHO/ProMed Application (Is Freeware &gt;&gt; Legit/Official/$$$ ?)</vt:lpstr>
      <vt:lpstr>Challenge: Hall of Mirrors (too many matches)  Jan 12: Reuters  Jan 13: ProMED Jan 14: WHO</vt:lpstr>
      <vt:lpstr>URLs about Egypt &amp; Avian Flu</vt:lpstr>
      <vt:lpstr>WHO / ProMED (Preliminary)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88</cp:revision>
  <dcterms:created xsi:type="dcterms:W3CDTF">2023-04-06T18:57:18Z</dcterms:created>
  <dcterms:modified xsi:type="dcterms:W3CDTF">2023-04-14T14:59:03Z</dcterms:modified>
</cp:coreProperties>
</file>